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30"/>
  </p:notesMasterIdLst>
  <p:handoutMasterIdLst>
    <p:handoutMasterId r:id="rId31"/>
  </p:handoutMasterIdLst>
  <p:sldIdLst>
    <p:sldId id="292" r:id="rId6"/>
    <p:sldId id="259" r:id="rId7"/>
    <p:sldId id="258" r:id="rId8"/>
    <p:sldId id="268" r:id="rId9"/>
    <p:sldId id="261" r:id="rId10"/>
    <p:sldId id="273" r:id="rId11"/>
    <p:sldId id="274" r:id="rId12"/>
    <p:sldId id="269" r:id="rId13"/>
    <p:sldId id="262" r:id="rId14"/>
    <p:sldId id="275" r:id="rId15"/>
    <p:sldId id="276" r:id="rId16"/>
    <p:sldId id="277" r:id="rId17"/>
    <p:sldId id="270" r:id="rId18"/>
    <p:sldId id="279" r:id="rId19"/>
    <p:sldId id="291" r:id="rId20"/>
    <p:sldId id="271" r:id="rId21"/>
    <p:sldId id="264" r:id="rId22"/>
    <p:sldId id="295" r:id="rId23"/>
    <p:sldId id="280" r:id="rId24"/>
    <p:sldId id="296" r:id="rId25"/>
    <p:sldId id="282" r:id="rId26"/>
    <p:sldId id="297" r:id="rId27"/>
    <p:sldId id="294" r:id="rId28"/>
    <p:sldId id="293" r:id="rId29"/>
  </p:sldIdLst>
  <p:sldSz cx="12192000" cy="6858000"/>
  <p:notesSz cx="7010400" cy="923607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11"/>
    <a:srgbClr val="535356"/>
    <a:srgbClr val="757477"/>
    <a:srgbClr val="BFBFBF"/>
    <a:srgbClr val="E2E2E2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83" autoAdjust="0"/>
  </p:normalViewPr>
  <p:slideViewPr>
    <p:cSldViewPr snapToGrid="0" showGuides="1">
      <p:cViewPr varScale="1">
        <p:scale>
          <a:sx n="122" d="100"/>
          <a:sy n="122" d="100"/>
        </p:scale>
        <p:origin x="306" y="108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10181311018E-2"/>
          <c:y val="5.6034482758620691E-2"/>
          <c:w val="0.85006973500697347"/>
          <c:h val="0.887931034482758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5878661087866109"/>
                  <c:y val="3.2327586206896551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1902,9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BFE-448C-8EB0-40DCBEB375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49093444909344491"/>
                  <c:y val="3.2327586206896551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3221,6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FE-448C-8EB0-40DCBEB375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1582.2</c:v>
                </c:pt>
                <c:pt idx="1">
                  <c:v>2297.9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EE-48DF-9EE3-68A55A7B7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125312"/>
        <c:axId val="342120216"/>
      </c:barChart>
      <c:catAx>
        <c:axId val="3421253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342120216"/>
        <c:crosses val="min"/>
        <c:auto val="0"/>
        <c:lblAlgn val="ctr"/>
        <c:lblOffset val="100"/>
        <c:noMultiLvlLbl val="0"/>
      </c:catAx>
      <c:valAx>
        <c:axId val="342120216"/>
        <c:scaling>
          <c:orientation val="minMax"/>
          <c:max val="2297.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125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84466019417475E-2"/>
          <c:y val="0.10077519379844961"/>
          <c:w val="0.78737864077669906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6601941747572817"/>
                  <c:y val="3.10077519379844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1483,8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C5-4563-AB8D-2051E2C8D8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1382.7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E7-4761-A344-7AED40597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124136"/>
        <c:axId val="342122176"/>
      </c:barChart>
      <c:catAx>
        <c:axId val="3421241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342122176"/>
        <c:crosses val="min"/>
        <c:auto val="0"/>
        <c:lblAlgn val="ctr"/>
        <c:lblOffset val="100"/>
        <c:noMultiLvlLbl val="0"/>
      </c:catAx>
      <c:valAx>
        <c:axId val="342122176"/>
        <c:scaling>
          <c:orientation val="minMax"/>
          <c:max val="1382.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124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96774193548388"/>
          <c:y val="0.10077519379844961"/>
          <c:w val="0.21505376344086022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4860214401191616"/>
                  <c:y val="-9.6899224806201549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1555,88</a:t>
                    </a:r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12-44F5-A564-41186FD738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774619893371277"/>
                      <c:h val="0.229535494109747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1157.04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7F-4770-B079-BD90BD56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132760"/>
        <c:axId val="292300904"/>
      </c:barChart>
      <c:catAx>
        <c:axId val="3421327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292300904"/>
        <c:crosses val="min"/>
        <c:auto val="0"/>
        <c:lblAlgn val="ctr"/>
        <c:lblOffset val="100"/>
        <c:noMultiLvlLbl val="0"/>
      </c:catAx>
      <c:valAx>
        <c:axId val="292300904"/>
        <c:scaling>
          <c:orientation val="minMax"/>
          <c:max val="1157.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1327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6504854368931"/>
          <c:y val="0.10077519379844961"/>
          <c:w val="0.41941747572815535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ap="flat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0145631067961165"/>
                  <c:y val="5.8139534883720929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2171,2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A2-44A4-85A0-E527125648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1661.92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22-4F0A-B425-F8FB8A332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2290712"/>
        <c:axId val="395608488"/>
      </c:barChart>
      <c:catAx>
        <c:axId val="2922907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395608488"/>
        <c:crosses val="min"/>
        <c:auto val="0"/>
        <c:lblAlgn val="ctr"/>
        <c:lblOffset val="100"/>
        <c:noMultiLvlLbl val="0"/>
      </c:catAx>
      <c:valAx>
        <c:axId val="395608488"/>
        <c:scaling>
          <c:orientation val="minMax"/>
          <c:max val="1661.9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922907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78313253012053E-2"/>
          <c:y val="0.10077519379844961"/>
          <c:w val="0.66265060240963858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210843373493976"/>
                  <c:y val="5.8139534883720929E-3"/>
                </c:manualLayout>
              </c:layout>
              <c:tx>
                <c:rich>
                  <a:bodyPr wrap="none"/>
                  <a:lstStyle/>
                  <a:p>
                    <a:pPr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1318,7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77-4E7E-817D-20D1D72E15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44-457C-9501-E21DD0C83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5611232"/>
        <c:axId val="395606136"/>
      </c:barChart>
      <c:catAx>
        <c:axId val="3956112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395606136"/>
        <c:crosses val="min"/>
        <c:auto val="0"/>
        <c:lblAlgn val="ctr"/>
        <c:lblOffset val="100"/>
        <c:noMultiLvlLbl val="0"/>
      </c:catAx>
      <c:valAx>
        <c:axId val="395606136"/>
        <c:scaling>
          <c:orientation val="minMax"/>
          <c:max val="715.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56112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76377217553689E-2"/>
          <c:y val="2.4276377217553689E-2"/>
          <c:w val="0.95144724556489257"/>
          <c:h val="0.9514472455648925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16-428E-8BFF-C4F43902C229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16-428E-8BFF-C4F43902C22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50.747230048051165</c:v>
                </c:pt>
                <c:pt idx="1">
                  <c:v>49.252769951948842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16-428E-8BFF-C4F43902C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6.2424969987995196E-2"/>
          <c:w val="0.43034238488783944"/>
          <c:h val="0.875150060024009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9F-48A0-95E6-C85445AA2B6E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9F-48A0-95E6-C85445AA2B6E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9F-48A0-95E6-C85445AA2B6E}"/>
              </c:ext>
            </c:extLst>
          </c:dPt>
          <c:dLbls>
            <c:dLbl>
              <c:idx val="0"/>
              <c:layout>
                <c:manualLayout>
                  <c:x val="2.6564344746162927E-2"/>
                  <c:y val="3.4813925570228089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9F-48A0-95E6-C85445AA2B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2.7154663518299881E-2"/>
                  <c:y val="-3.2412965186074429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9F-48A0-95E6-C85445AA2B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68.5</c:v>
                </c:pt>
                <c:pt idx="1">
                  <c:v>29.9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9F-48A0-95E6-C85445AA2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12396694214875"/>
          <c:y val="6.25E-2"/>
          <c:w val="0.42975206611570249"/>
          <c:h val="0.875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8A-4E34-9538-E0ED7852C351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A-4E34-9538-E0ED7852C351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8A-4E34-9538-E0ED7852C351}"/>
              </c:ext>
            </c:extLst>
          </c:dPt>
          <c:dLbls>
            <c:dLbl>
              <c:idx val="0"/>
              <c:layout>
                <c:manualLayout>
                  <c:x val="2.6564344746162927E-2"/>
                  <c:y val="2.7644230769230768E-2"/>
                </c:manualLayout>
              </c:layout>
              <c:tx>
                <c:rich>
                  <a:bodyPr wrap="none"/>
                  <a:lstStyle/>
                  <a:p>
                    <a:pPr>
                      <a:defRPr sz="10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66,8%</a:t>
                    </a:r>
                  </a:p>
                </c:rich>
              </c:tx>
              <c:numFmt formatCode="0.0&quot;%&quot;;&quot;-&quot;0.0&quot;%&quot;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8A-4E34-9538-E0ED7852C3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2.7744982290436836E-2"/>
                  <c:y val="-2.6442307692307692E-2"/>
                </c:manualLayout>
              </c:layout>
              <c:tx>
                <c:rich>
                  <a:bodyPr wrap="none"/>
                  <a:lstStyle/>
                  <a:p>
                    <a:pPr>
                      <a:defRPr sz="10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32,4</a:t>
                    </a:r>
                  </a:p>
                </c:rich>
              </c:tx>
              <c:numFmt formatCode="0.0&quot;%&quot;;&quot;-&quot;0.0&quot;%&quot;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8A-4E34-9538-E0ED7852C3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65.2</c:v>
                </c:pt>
                <c:pt idx="1">
                  <c:v>33.5</c:v>
                </c:pt>
                <c:pt idx="2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8A-4E34-9538-E0ED7852C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/>
              <a:t>Date, place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065374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0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>
                <a:solidFill>
                  <a:schemeClr val="tx1"/>
                </a:solidFill>
              </a:rPr>
              <a:t>Click to add slide title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_____Microsoft_Excel_97-20031.xls"/><Relationship Id="rId2" Type="http://schemas.openxmlformats.org/officeDocument/2006/relationships/tags" Target="../tags/tag5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chart" Target="../charts/char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chart" Target="../charts/chart1.xml"/><Relationship Id="rId2" Type="http://schemas.openxmlformats.org/officeDocument/2006/relationships/tags" Target="../tags/tag61.xml"/><Relationship Id="rId16" Type="http://schemas.openxmlformats.org/officeDocument/2006/relationships/chart" Target="../charts/chart5.xml"/><Relationship Id="rId1" Type="http://schemas.openxmlformats.org/officeDocument/2006/relationships/vmlDrawing" Target="../drawings/vmlDrawing39.vml"/><Relationship Id="rId6" Type="http://schemas.openxmlformats.org/officeDocument/2006/relationships/tags" Target="../tags/tag65.xml"/><Relationship Id="rId11" Type="http://schemas.openxmlformats.org/officeDocument/2006/relationships/image" Target="../media/image23.emf"/><Relationship Id="rId5" Type="http://schemas.openxmlformats.org/officeDocument/2006/relationships/tags" Target="../tags/tag64.xml"/><Relationship Id="rId15" Type="http://schemas.openxmlformats.org/officeDocument/2006/relationships/chart" Target="../charts/chart4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14.xml"/><Relationship Id="rId1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1" Type="http://schemas.openxmlformats.org/officeDocument/2006/relationships/chart" Target="../charts/chart6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40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chart" Target="../charts/chart8.xml"/><Relationship Id="rId10" Type="http://schemas.openxmlformats.org/officeDocument/2006/relationships/tags" Target="../tags/tag76.xml"/><Relationship Id="rId19" Type="http://schemas.openxmlformats.org/officeDocument/2006/relationships/oleObject" Target="../embeddings/oleObject41.bin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7.jpg"/><Relationship Id="rId2" Type="http://schemas.openxmlformats.org/officeDocument/2006/relationships/tags" Target="../tags/tag8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«Алюминий Казахстана» АҚ, 2024 </a:t>
            </a:r>
            <a:r>
              <a:rPr lang="ru-RU" dirty="0" err="1"/>
              <a:t>жыл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,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қызметтің</a:t>
            </a:r>
            <a:r>
              <a:rPr lang="ru-RU" dirty="0"/>
              <a:t> </a:t>
            </a:r>
            <a:r>
              <a:rPr lang="ru-RU" dirty="0" err="1"/>
              <a:t>тиімділік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есеп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7402725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3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17881"/>
              </p:ext>
            </p:extLst>
          </p:nvPr>
        </p:nvGraphicFramePr>
        <p:xfrm>
          <a:off x="442659" y="967968"/>
          <a:ext cx="11211725" cy="6046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5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73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043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3554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/с №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</a:rPr>
                        <a:t> смета </a:t>
                      </a:r>
                      <a:r>
                        <a:rPr lang="ru-RU" sz="1200" b="1" u="none" strike="noStrike" dirty="0" err="1">
                          <a:effectLst/>
                        </a:rPr>
                        <a:t>көрсеткіштерінің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бірлігі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сметада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көзделген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қалыптасқан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көрсеткіштері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себептері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Жөндеу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барлығы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123 575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274 106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құралдар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құнының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әкелмейтін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жөндеу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274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121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+mn-lt"/>
                        </a:rPr>
                        <a:t>Жабдықтың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техникалық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жай-күйіне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сәйкес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жөндеу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кестелерін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</a:rPr>
                        <a:t>өзгерту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Өндірістік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сипаттағы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бөгде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ұйымдардың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қызметтері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62 222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355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өгде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ұйымдардың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өткізілген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сатып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алу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рәсімдерінің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нәтижелері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сараптама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өткізілген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сатып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алу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рәсімдерінің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нәтижелері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Электронды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сауда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алаңы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өткізілген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сатып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алу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рәсімдерінің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нәтижелері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зауыт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цехтарының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48 319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264 036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446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Сыртқы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ұйымдарды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тартпай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шаруашылық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тәсілмен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орындалатын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жұмыстар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көлемін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ұлғайту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3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ауыз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су,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ағынды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сулар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смета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сәттен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бастап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жабдықтау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тарифінің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өзгеруі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Салықтар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-4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6.1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Экологиялық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төлемдер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Құрылыс-монтаждау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жұмыстарын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ауыстыруға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экологиялық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төлемдер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төлемді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ауыстыру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65437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19457"/>
              </p:ext>
            </p:extLst>
          </p:nvPr>
        </p:nvGraphicFramePr>
        <p:xfrm>
          <a:off x="317499" y="881909"/>
          <a:ext cx="11526621" cy="5407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7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2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57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2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734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5371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/с №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</a:rPr>
                        <a:t> смета </a:t>
                      </a:r>
                      <a:r>
                        <a:rPr lang="ru-RU" sz="1200" b="1" u="none" strike="noStrike" dirty="0" err="1">
                          <a:effectLst/>
                        </a:rPr>
                        <a:t>көрсеткіштерінің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бірлігі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сметада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көзделген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қалыптасқан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көрсеткіштері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себептері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Басқа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да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8 462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72 603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758,0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айланыс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ҚжӨҚ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-на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2 923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"Электр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станциясы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жұмыскерлерінің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ауысым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алдындағы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тексерулерден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санына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сәйкес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кәсіби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тексерулерден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2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рнайы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сүт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689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өткізілген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сатып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рәсімдерінің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нәтижелері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Іссапар шығындары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еңсе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тауарлары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96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Дезинфекция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algn="ctr" fontAlgn="t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2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жұмыскерді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еңбек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қызметтік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)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міндеттерін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атқару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кезінде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жазатайым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оқиғалардан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1 119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2 123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Төлем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ставкаларын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ұлғайту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1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7.9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адамға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зиян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келтіргені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үшін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объектілер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иелерінің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АҚЖ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энергия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түрлері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арасында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шығындарды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қайта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бөлу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есебінен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ЖЭО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объектілерін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күзету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5 660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өткізілген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сатып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алу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рәсімдерінің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нәтижелері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7.11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кадрларды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даярлау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үшін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төлем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өткізілген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конкурстық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сатып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алу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рәсімдерінің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қорытындысы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9463">
                <a:tc>
                  <a:txBody>
                    <a:bodyPr/>
                    <a:lstStyle/>
                    <a:p>
                      <a:pPr marL="0" algn="ctr" defTabSz="58317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Сақтандыру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мүліктері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УТС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көзделмеген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92569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9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38355"/>
              </p:ext>
            </p:extLst>
          </p:nvPr>
        </p:nvGraphicFramePr>
        <p:xfrm>
          <a:off x="400263" y="753325"/>
          <a:ext cx="11159382" cy="5211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2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6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9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2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88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0391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/с №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</a:rPr>
                        <a:t> смета </a:t>
                      </a:r>
                      <a:r>
                        <a:rPr lang="ru-RU" sz="1200" b="1" u="none" strike="noStrike" dirty="0" err="1">
                          <a:effectLst/>
                        </a:rPr>
                        <a:t>көрсеткіштерінің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Өлшем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бірлігі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сметада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көзделген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қалыптасқан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көрсеткіштері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себептері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Кезең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шығыстары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30 259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+mn-lt"/>
                        </a:rPr>
                        <a:t>8.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Жалпы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әкімшілік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шығыстар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15 283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30 259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Салықтар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барлығы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13 069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22 822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мүлік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салығы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067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22 820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негізгі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қорлардың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түсуіне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байланысты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8.1.2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Көлік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салығы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Басқа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да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шығындар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2 214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7 437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9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8.2.1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өткізу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шығындар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686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өсуі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8.2.2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Банк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9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8.2.3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амандар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қызметтері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1 742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6 751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287,5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өсуі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8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көрсетуге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тенге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1 719</a:t>
                      </a:r>
                      <a:r>
                        <a:rPr lang="ru-RU" sz="1200" b="1" u="none" strike="noStrike" baseline="0" dirty="0">
                          <a:effectLst/>
                          <a:latin typeface="+mn-lt"/>
                        </a:rPr>
                        <a:t> 691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3 221 563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87,3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949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effectLst/>
                          <a:latin typeface="+mn-lt"/>
                        </a:rPr>
                        <a:t>IV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Пайда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368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-1 318 711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-458,1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шығын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бөлігінің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414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effectLst/>
                          <a:latin typeface="+mn-lt"/>
                        </a:rPr>
                        <a:t>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асырылған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энергиясына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тартылған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реттелетін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базасы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(АРБ)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997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655 395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166,3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объектілерді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пайдалануға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беру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кестесін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өзгерту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32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effectLst/>
                          <a:latin typeface="+mn-lt"/>
                        </a:rPr>
                        <a:t>VI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арлық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кірістер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087 900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1 902 852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-8,9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effectLst/>
                          <a:latin typeface="+mn-lt"/>
                        </a:rPr>
                        <a:t>VII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энергиясын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өткізу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көлемі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1 341,939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1 483,828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Тұтынушылардың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өтінімдері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04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VIII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Тариф, ҚҚС-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сыз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тенге/Гкал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1 555,88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1 555,88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9352" y="6211670"/>
            <a:ext cx="10644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582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2086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2097" y="2424014"/>
            <a:ext cx="8390879" cy="1960417"/>
          </a:xfrm>
        </p:spPr>
        <p:txBody>
          <a:bodyPr vert="horz"/>
          <a:lstStyle/>
          <a:p>
            <a:r>
              <a:rPr lang="ru-RU" sz="2954" dirty="0" err="1"/>
              <a:t>Реттелетін</a:t>
            </a:r>
            <a:r>
              <a:rPr lang="ru-RU" sz="2954" dirty="0"/>
              <a:t> </a:t>
            </a:r>
            <a:r>
              <a:rPr lang="ru-RU" sz="2954" dirty="0" err="1"/>
              <a:t>қызметтердің</a:t>
            </a:r>
            <a:r>
              <a:rPr lang="ru-RU" sz="2954" dirty="0"/>
              <a:t> сапа, </a:t>
            </a:r>
            <a:r>
              <a:rPr lang="ru-RU" sz="2954" dirty="0" err="1"/>
              <a:t>сенімділік</a:t>
            </a:r>
            <a:r>
              <a:rPr lang="ru-RU" sz="2954" dirty="0"/>
              <a:t> </a:t>
            </a:r>
            <a:r>
              <a:rPr lang="ru-RU" sz="2954" dirty="0" err="1"/>
              <a:t>көрсеткіштерінің</a:t>
            </a:r>
            <a:r>
              <a:rPr lang="ru-RU" sz="2954" dirty="0"/>
              <a:t> </a:t>
            </a:r>
            <a:r>
              <a:rPr lang="ru-RU" sz="2954" dirty="0" err="1"/>
              <a:t>сақталуы</a:t>
            </a:r>
            <a:r>
              <a:rPr lang="ru-RU" sz="2954" dirty="0"/>
              <a:t> </a:t>
            </a:r>
            <a:r>
              <a:rPr lang="ru-RU" sz="2954" dirty="0" err="1"/>
              <a:t>және</a:t>
            </a:r>
            <a:r>
              <a:rPr lang="ru-RU" sz="2954" dirty="0"/>
              <a:t> «Алюминий Казахстана» АҚ </a:t>
            </a:r>
            <a:r>
              <a:rPr lang="ru-RU" sz="2954" dirty="0" err="1"/>
              <a:t>қызметінің</a:t>
            </a:r>
            <a:r>
              <a:rPr lang="ru-RU" sz="2954" dirty="0"/>
              <a:t> </a:t>
            </a:r>
            <a:r>
              <a:rPr lang="ru-RU" sz="2954" dirty="0" err="1"/>
              <a:t>тиімділік</a:t>
            </a:r>
            <a:r>
              <a:rPr lang="ru-RU" sz="2954" dirty="0"/>
              <a:t> </a:t>
            </a:r>
            <a:r>
              <a:rPr lang="ru-RU" sz="2954" dirty="0" err="1"/>
              <a:t>көрсеткіштеріне</a:t>
            </a:r>
            <a:r>
              <a:rPr lang="ru-RU" sz="2954" dirty="0"/>
              <a:t> </a:t>
            </a:r>
            <a:r>
              <a:rPr lang="ru-RU" sz="2954" dirty="0" err="1"/>
              <a:t>қол</a:t>
            </a:r>
            <a:r>
              <a:rPr lang="ru-RU" sz="2954" dirty="0"/>
              <a:t> </a:t>
            </a:r>
            <a:r>
              <a:rPr lang="ru-RU" sz="2954" dirty="0" err="1"/>
              <a:t>жеткізу</a:t>
            </a:r>
            <a:r>
              <a:rPr lang="ru-RU" sz="2954" dirty="0"/>
              <a:t> </a:t>
            </a:r>
            <a:r>
              <a:rPr lang="ru-RU" sz="2954" dirty="0" err="1"/>
              <a:t>туралы</a:t>
            </a:r>
            <a:r>
              <a:rPr lang="ru-RU" sz="2954" dirty="0"/>
              <a:t> </a:t>
            </a:r>
            <a:r>
              <a:rPr lang="ru-RU" sz="2954" dirty="0" err="1"/>
              <a:t>ақпарат</a:t>
            </a:r>
            <a:endParaRPr lang="en-US" sz="2954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9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50891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;  «Алюминий Казахстана» АҚ </a:t>
            </a:r>
            <a:r>
              <a:rPr lang="ru-RU" dirty="0" err="1"/>
              <a:t>қызметінің</a:t>
            </a:r>
            <a:r>
              <a:rPr lang="ru-RU" dirty="0"/>
              <a:t> </a:t>
            </a:r>
            <a:r>
              <a:rPr lang="ru-RU" dirty="0" err="1"/>
              <a:t>тиімділік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915757"/>
            <a:ext cx="1147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+mn-lt"/>
              </a:rPr>
              <a:t>«Алюминий Казахстана» АҚ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реттелетін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сапасы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мен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сенімділігінің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қызмет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тиімділігінің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әзірленбеген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+mn-lt"/>
              </a:rPr>
              <a:t>бекітілмеген</a:t>
            </a:r>
            <a:r>
              <a:rPr lang="ru-RU" sz="1600" b="1" dirty="0">
                <a:solidFill>
                  <a:prstClr val="black"/>
                </a:solidFill>
                <a:latin typeface="+mn-lt"/>
              </a:rPr>
              <a:t>.</a:t>
            </a:r>
          </a:p>
          <a:p>
            <a:r>
              <a:rPr lang="ru-RU" sz="1600" dirty="0">
                <a:solidFill>
                  <a:prstClr val="black"/>
                </a:solidFill>
                <a:latin typeface="+mn-lt"/>
              </a:rPr>
              <a:t>2023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жылы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жүргізілген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күрделі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жөндеу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нәтижесінде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«Алюминий Казахстана» АҚ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мынадай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көрсеткіштерге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қол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жеткізді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53764"/>
              </p:ext>
            </p:extLst>
          </p:nvPr>
        </p:nvGraphicFramePr>
        <p:xfrm>
          <a:off x="471638" y="1908175"/>
          <a:ext cx="11199431" cy="427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name="Лист" r:id="rId7" imgW="9763070" imgH="3038530" progId="Excel.Sheet.8">
                  <p:embed/>
                </p:oleObj>
              </mc:Choice>
              <mc:Fallback>
                <p:oleObj name="Лист" r:id="rId7" imgW="9763070" imgH="30385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38" y="1908175"/>
                        <a:ext cx="11199431" cy="4276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1215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9"/>
          <p:cNvSpPr txBox="1">
            <a:spLocks/>
          </p:cNvSpPr>
          <p:nvPr/>
        </p:nvSpPr>
        <p:spPr>
          <a:xfrm>
            <a:off x="1290637" y="4012892"/>
            <a:ext cx="10587037" cy="908665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>
              <a:spcBef>
                <a:spcPts val="300"/>
              </a:spcBef>
            </a:pP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Негізгі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өндірістік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қорлардың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жұмысын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жедел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бақылау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жылу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энергиясын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өндіру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жөніндегі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қызметтер;Реттеліп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көрсетілетін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объектілеріне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мерзімді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техникалық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көрсетуді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жүргізу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арқылы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жүзеге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асырылады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784" y="778651"/>
            <a:ext cx="11482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38"/>
              </a:spcBef>
              <a:spcAft>
                <a:spcPts val="738"/>
              </a:spcAft>
              <a:tabLst>
                <a:tab pos="722313" algn="l"/>
              </a:tabLst>
            </a:pPr>
            <a:r>
              <a:rPr lang="ru-RU" sz="1600" dirty="0">
                <a:latin typeface="Arial (Основной текст)"/>
              </a:rPr>
              <a:t>    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84" y="0"/>
            <a:ext cx="9822187" cy="6710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0" dirty="0" err="1">
                <a:solidFill>
                  <a:schemeClr val="accent1"/>
                </a:solidFill>
              </a:rPr>
              <a:t>Реттелетін</a:t>
            </a:r>
            <a:r>
              <a:rPr lang="ru-RU" sz="1800" b="0" dirty="0">
                <a:solidFill>
                  <a:schemeClr val="accent1"/>
                </a:solidFill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</a:rPr>
              <a:t>қызметтерді</a:t>
            </a:r>
            <a:r>
              <a:rPr lang="ru-RU" sz="1800" b="0" dirty="0">
                <a:solidFill>
                  <a:schemeClr val="accent1"/>
                </a:solidFill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</a:rPr>
              <a:t>ұсыну</a:t>
            </a:r>
            <a:r>
              <a:rPr lang="ru-RU" sz="1800" b="0" dirty="0">
                <a:solidFill>
                  <a:schemeClr val="accent1"/>
                </a:solidFill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</a:rPr>
              <a:t>сапасы</a:t>
            </a:r>
            <a:r>
              <a:rPr lang="ru-RU" sz="1800" b="0" dirty="0">
                <a:solidFill>
                  <a:schemeClr val="accent1"/>
                </a:solidFill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</a:rPr>
              <a:t>туралы</a:t>
            </a:r>
            <a:r>
              <a:rPr lang="ru-RU" sz="1800" b="0" dirty="0">
                <a:solidFill>
                  <a:schemeClr val="accent1"/>
                </a:solidFill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</a:rPr>
              <a:t>ақпарат</a:t>
            </a:r>
            <a:endParaRPr lang="ru-RU" sz="1800" b="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Тарифтік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сметаның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барлық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баптарын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орындау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арқылы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Тұтынушылардың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реттелетін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қызметтерінің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сенімділігі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мен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сапасын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арттыру</a:t>
            </a:r>
            <a:endParaRPr lang="en-US" sz="1600" dirty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295274" y="1279198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>
                <a:latin typeface="Arial (Основной текст)"/>
              </a:rPr>
              <a:t>01</a:t>
            </a:r>
          </a:p>
        </p:txBody>
      </p:sp>
      <p:cxnSp>
        <p:nvCxnSpPr>
          <p:cNvPr id="15" name="Straight Connector 34"/>
          <p:cNvCxnSpPr/>
          <p:nvPr/>
        </p:nvCxnSpPr>
        <p:spPr>
          <a:xfrm>
            <a:off x="0" y="2017862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 Placeholder 9"/>
          <p:cNvSpPr txBox="1">
            <a:spLocks/>
          </p:cNvSpPr>
          <p:nvPr/>
        </p:nvSpPr>
        <p:spPr>
          <a:xfrm>
            <a:off x="1290637" y="2090132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Жылумен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жабдықтау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жүйесінде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жабдықтың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істен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шығуы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істен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шығуының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болмауыЖылыту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кезеңі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ішінде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жылу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магистральдарындағы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жылу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желісінің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бақылау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нүктелеріндегі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сорғы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станцияларын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айдайтын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жылу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тасымалдағыштың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гидравликалық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параметрлерінің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есептік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мәндерге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сәйкестігі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Times New Roman" pitchFamily="18" charset="0"/>
              </a:rPr>
              <a:t>.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95274" y="2186382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>
                <a:latin typeface="Arial (Основной текст)"/>
              </a:rPr>
              <a:t>02</a:t>
            </a:r>
          </a:p>
        </p:txBody>
      </p:sp>
      <p:cxnSp>
        <p:nvCxnSpPr>
          <p:cNvPr id="18" name="Straight Connector 47"/>
          <p:cNvCxnSpPr/>
          <p:nvPr/>
        </p:nvCxnSpPr>
        <p:spPr>
          <a:xfrm>
            <a:off x="0" y="2925046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 Placeholder 9"/>
          <p:cNvSpPr txBox="1">
            <a:spLocks/>
          </p:cNvSpPr>
          <p:nvPr/>
        </p:nvSpPr>
        <p:spPr>
          <a:xfrm>
            <a:off x="295274" y="3093566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>
                <a:latin typeface="Arial (Основной текст)"/>
              </a:rPr>
              <a:t>03</a:t>
            </a:r>
          </a:p>
        </p:txBody>
      </p:sp>
      <p:cxnSp>
        <p:nvCxnSpPr>
          <p:cNvPr id="20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9"/>
          <p:cNvSpPr txBox="1">
            <a:spLocks/>
          </p:cNvSpPr>
          <p:nvPr/>
        </p:nvSpPr>
        <p:spPr>
          <a:xfrm>
            <a:off x="1260840" y="30713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Реттеліп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көрсетілетін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объектілерін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ведомстводан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күзету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жұмыстарында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заманауи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жабдықтарды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пайдалануТөтенше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жағдайлардың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туындау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қаупін</a:t>
            </a:r>
            <a:r>
              <a:rPr lang="ru-RU" sz="1600" dirty="0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 (Основной текст)"/>
                <a:cs typeface="Arial" panose="020B0604020202020204" pitchFamily="34" charset="0"/>
              </a:rPr>
              <a:t>азайту</a:t>
            </a:r>
            <a:endParaRPr lang="ru-RU" sz="1600" dirty="0">
              <a:solidFill>
                <a:schemeClr val="tx1"/>
              </a:solidFill>
              <a:latin typeface="Arial (Основной текст)"/>
              <a:cs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295274" y="4000750"/>
            <a:ext cx="5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1600" dirty="0">
                <a:latin typeface="Arial (Основной текст)"/>
              </a:rPr>
              <a:t>04</a:t>
            </a:r>
          </a:p>
        </p:txBody>
      </p:sp>
      <p:cxnSp>
        <p:nvCxnSpPr>
          <p:cNvPr id="23" name="Straight Connector 55"/>
          <p:cNvCxnSpPr/>
          <p:nvPr/>
        </p:nvCxnSpPr>
        <p:spPr>
          <a:xfrm>
            <a:off x="0" y="4842850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Rectangle 40"/>
          <p:cNvSpPr/>
          <p:nvPr/>
        </p:nvSpPr>
        <p:spPr>
          <a:xfrm>
            <a:off x="0" y="6086910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Реттелетін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қызметтер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шегінде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белгілеген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сапаға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талаптарды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ескере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отырып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37" y="885524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Көрсетілетін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қызметтердің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сапасы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қамтамасыз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етіледі</a:t>
            </a:r>
            <a:r>
              <a:rPr lang="ru-RU" sz="1600" dirty="0">
                <a:solidFill>
                  <a:prstClr val="black"/>
                </a:solidFill>
                <a:latin typeface="Arial (Основной текст)"/>
                <a:cs typeface="Arial" panose="020B0604020202020204" pitchFamily="34" charset="0"/>
              </a:rPr>
              <a:t> :</a:t>
            </a:r>
            <a:endParaRPr lang="ru-RU" sz="1600" dirty="0">
              <a:latin typeface="Aria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87038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3035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5169" y="2424014"/>
            <a:ext cx="8087807" cy="2025748"/>
          </a:xfrm>
        </p:spPr>
        <p:txBody>
          <a:bodyPr vert="horz"/>
          <a:lstStyle/>
          <a:p>
            <a:r>
              <a:rPr lang="ru-RU" sz="3446" dirty="0"/>
              <a:t>«Алюминий Казахстана» АҚ </a:t>
            </a:r>
            <a:r>
              <a:rPr lang="ru-RU" sz="3446" dirty="0" err="1"/>
              <a:t>қызметінің</a:t>
            </a:r>
            <a:r>
              <a:rPr lang="ru-RU" sz="3446" dirty="0"/>
              <a:t> </a:t>
            </a:r>
            <a:r>
              <a:rPr lang="ru-RU" sz="3446" dirty="0" err="1"/>
              <a:t>негізгі</a:t>
            </a:r>
            <a:r>
              <a:rPr lang="ru-RU" sz="3446" dirty="0"/>
              <a:t> </a:t>
            </a:r>
            <a:r>
              <a:rPr lang="ru-RU" sz="3446" dirty="0" err="1"/>
              <a:t>қаржылық-экономикалық</a:t>
            </a:r>
            <a:r>
              <a:rPr lang="ru-RU" sz="3446" dirty="0"/>
              <a:t> </a:t>
            </a:r>
            <a:r>
              <a:rPr lang="ru-RU" sz="3446" dirty="0" err="1"/>
              <a:t>көрсеткіштері</a:t>
            </a:r>
            <a:r>
              <a:rPr lang="ru-RU" sz="3446" dirty="0"/>
              <a:t> </a:t>
            </a:r>
            <a:r>
              <a:rPr lang="ru-RU" sz="3446" dirty="0" err="1"/>
              <a:t>туралы</a:t>
            </a:r>
            <a:r>
              <a:rPr lang="ru-RU" sz="3446" dirty="0"/>
              <a:t> </a:t>
            </a:r>
            <a:r>
              <a:rPr lang="ru-RU" sz="3446" dirty="0" err="1"/>
              <a:t>ақпарат</a:t>
            </a:r>
            <a:endParaRPr lang="en-US" sz="3446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4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822753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" name="Слайд think-cell" r:id="rId10" imgW="395" imgH="396" progId="TCLayout.ActiveDocument.1">
                  <p:embed/>
                </p:oleObj>
              </mc:Choice>
              <mc:Fallback>
                <p:oleObj name="Слайд think-cell" r:id="rId10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(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) </a:t>
            </a:r>
            <a:r>
              <a:rPr lang="ru-RU" dirty="0" err="1"/>
              <a:t>бойынша</a:t>
            </a:r>
            <a:r>
              <a:rPr lang="ru-RU" dirty="0"/>
              <a:t> «Алюминий Казахстана» АҚ </a:t>
            </a:r>
            <a:r>
              <a:rPr lang="ru-RU" dirty="0" err="1"/>
              <a:t>қызметінің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b="0" i="1" dirty="0"/>
          </a:p>
        </p:txBody>
      </p:sp>
      <p:sp>
        <p:nvSpPr>
          <p:cNvPr id="36" name="Freeform 140"/>
          <p:cNvSpPr/>
          <p:nvPr/>
        </p:nvSpPr>
        <p:spPr>
          <a:xfrm>
            <a:off x="2641600" y="1174750"/>
            <a:ext cx="7007225" cy="4608513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kk-KZ" sz="1200" dirty="0">
                <a:solidFill>
                  <a:schemeClr val="accent1"/>
                </a:solidFill>
              </a:rPr>
              <a:t>к</a:t>
            </a:r>
            <a:r>
              <a:rPr lang="ru-RU" sz="1200" dirty="0" err="1">
                <a:solidFill>
                  <a:schemeClr val="accent1"/>
                </a:solidFill>
              </a:rPr>
              <a:t>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94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5599096"/>
              </p:ext>
            </p:extLst>
          </p:nvPr>
        </p:nvGraphicFramePr>
        <p:xfrm>
          <a:off x="4465638" y="2154238"/>
          <a:ext cx="4552950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1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6778257"/>
              </p:ext>
            </p:extLst>
          </p:nvPr>
        </p:nvGraphicFramePr>
        <p:xfrm>
          <a:off x="4459288" y="1358900"/>
          <a:ext cx="3270250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805113" y="1535113"/>
            <a:ext cx="1524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latin typeface="+mn-lt"/>
              </a:rPr>
              <a:t>Көрсетілетін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қызметтер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көлемі</a:t>
            </a:r>
            <a:r>
              <a:rPr lang="ru-RU" sz="1200" dirty="0">
                <a:latin typeface="+mn-lt"/>
              </a:rPr>
              <a:t>, </a:t>
            </a:r>
            <a:r>
              <a:rPr lang="ru-RU" sz="1200" dirty="0" err="1">
                <a:latin typeface="+mn-lt"/>
              </a:rPr>
              <a:t>мың</a:t>
            </a:r>
            <a:r>
              <a:rPr lang="ru-RU" sz="1200" dirty="0">
                <a:latin typeface="+mn-lt"/>
              </a:rPr>
              <a:t> Гкал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97175" y="2347952"/>
            <a:ext cx="16684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latin typeface="+mn-lt"/>
              </a:rPr>
              <a:t>Табыс</a:t>
            </a:r>
            <a:r>
              <a:rPr lang="ru-RU" sz="1200" dirty="0">
                <a:latin typeface="+mn-lt"/>
              </a:rPr>
              <a:t>, </a:t>
            </a:r>
          </a:p>
          <a:p>
            <a:r>
              <a:rPr lang="ru-RU" sz="1200" dirty="0">
                <a:latin typeface="+mn-lt"/>
              </a:rPr>
              <a:t>млн. тенге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05113" y="3044825"/>
            <a:ext cx="15240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latin typeface="+mn-lt"/>
              </a:rPr>
              <a:t>Шығындар</a:t>
            </a:r>
            <a:r>
              <a:rPr lang="ru-RU" sz="1200" dirty="0">
                <a:latin typeface="+mn-lt"/>
              </a:rPr>
              <a:t>, </a:t>
            </a:r>
          </a:p>
          <a:p>
            <a:r>
              <a:rPr lang="ru-RU" sz="1200" dirty="0">
                <a:latin typeface="+mn-lt"/>
              </a:rPr>
              <a:t>млн. тенге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1937" y="4431053"/>
            <a:ext cx="150653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latin typeface="+mn-lt"/>
              </a:rPr>
              <a:t>Өзіндік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құны</a:t>
            </a:r>
            <a:r>
              <a:rPr lang="ru-RU" sz="1200" dirty="0">
                <a:latin typeface="+mn-lt"/>
              </a:rPr>
              <a:t>, </a:t>
            </a:r>
          </a:p>
          <a:p>
            <a:r>
              <a:rPr lang="ru-RU" sz="1200" dirty="0">
                <a:latin typeface="+mn-lt"/>
              </a:rPr>
              <a:t>тенге/ Гкал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93999" y="3759757"/>
            <a:ext cx="1528763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latin typeface="+mn-lt"/>
              </a:rPr>
              <a:t>Залал</a:t>
            </a:r>
            <a:r>
              <a:rPr lang="ru-RU" sz="1200" dirty="0">
                <a:latin typeface="+mn-lt"/>
              </a:rPr>
              <a:t>, </a:t>
            </a:r>
          </a:p>
          <a:p>
            <a:r>
              <a:rPr lang="ru-RU" sz="1200" dirty="0">
                <a:latin typeface="+mn-lt"/>
              </a:rPr>
              <a:t>млн. тенге</a:t>
            </a:r>
          </a:p>
        </p:txBody>
      </p:sp>
      <p:graphicFrame>
        <p:nvGraphicFramePr>
          <p:cNvPr id="97" name="Chart 3" title="1158,41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49591630"/>
              </p:ext>
            </p:extLst>
          </p:nvPr>
        </p:nvGraphicFramePr>
        <p:xfrm>
          <a:off x="3400425" y="4964113"/>
          <a:ext cx="369093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797175" y="527208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+mn-lt"/>
              </a:rPr>
              <a:t>Тариф, </a:t>
            </a:r>
            <a:r>
              <a:rPr lang="ru-RU" sz="1200" dirty="0" err="1">
                <a:latin typeface="+mn-lt"/>
              </a:rPr>
              <a:t>теңге</a:t>
            </a:r>
            <a:r>
              <a:rPr lang="ru-RU" sz="1200" dirty="0">
                <a:latin typeface="+mn-lt"/>
              </a:rPr>
              <a:t>/ Гкал</a:t>
            </a:r>
          </a:p>
        </p:txBody>
      </p:sp>
      <p:graphicFrame>
        <p:nvGraphicFramePr>
          <p:cNvPr id="96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23632957"/>
              </p:ext>
            </p:extLst>
          </p:nvPr>
        </p:nvGraphicFramePr>
        <p:xfrm>
          <a:off x="3857625" y="4208463"/>
          <a:ext cx="3270250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9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31364007"/>
              </p:ext>
            </p:extLst>
          </p:nvPr>
        </p:nvGraphicFramePr>
        <p:xfrm>
          <a:off x="4298950" y="3516313"/>
          <a:ext cx="2635250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4994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4929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4" name="Слайд think-cell" r:id="rId19" imgW="395" imgH="396" progId="TCLayout.ActiveDocument.1">
                  <p:embed/>
                </p:oleObj>
              </mc:Choice>
              <mc:Fallback>
                <p:oleObj name="Слайд think-cell" r:id="rId19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graphicFrame>
        <p:nvGraphicFramePr>
          <p:cNvPr id="79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1381926"/>
              </p:ext>
            </p:extLst>
          </p:nvPr>
        </p:nvGraphicFramePr>
        <p:xfrm>
          <a:off x="4294188" y="1862138"/>
          <a:ext cx="340042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" name="Прямоугольник 7"/>
          <p:cNvSpPr/>
          <p:nvPr>
            <p:custDataLst>
              <p:tags r:id="rId4"/>
            </p:custDataLst>
          </p:nvPr>
        </p:nvSpPr>
        <p:spPr bwMode="gray">
          <a:xfrm>
            <a:off x="7065963" y="3511550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200" dirty="0">
                <a:solidFill>
                  <a:schemeClr val="bg1"/>
                </a:solidFill>
              </a:rPr>
              <a:t>14</a:t>
            </a:r>
            <a:r>
              <a:rPr lang="en-US" altLang="en-US" sz="1200" dirty="0">
                <a:solidFill>
                  <a:schemeClr val="bg1"/>
                </a:solidFill>
              </a:rPr>
              <a:t>83,8</a:t>
            </a:r>
            <a:endParaRPr lang="ru-RU" altLang="en-US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5"/>
            </p:custDataLst>
          </p:nvPr>
        </p:nvSpPr>
        <p:spPr bwMode="auto">
          <a:xfrm>
            <a:off x="3067050" y="2351088"/>
            <a:ext cx="1401763" cy="547688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altLang="en-US" sz="1200" dirty="0" err="1">
                <a:solidFill>
                  <a:schemeClr val="tx1"/>
                </a:solidFill>
              </a:rPr>
              <a:t>бекітілген</a:t>
            </a:r>
            <a:r>
              <a:rPr lang="ru-RU" altLang="en-US" sz="1200" dirty="0">
                <a:solidFill>
                  <a:schemeClr val="tx1"/>
                </a:solidFill>
              </a:rPr>
              <a:t> </a:t>
            </a:r>
            <a:r>
              <a:rPr lang="ru-RU" altLang="en-US" sz="1200" dirty="0" err="1">
                <a:solidFill>
                  <a:schemeClr val="tx1"/>
                </a:solidFill>
              </a:rPr>
              <a:t>тарифтік</a:t>
            </a:r>
            <a:r>
              <a:rPr lang="ru-RU" altLang="en-US" sz="12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altLang="en-US" sz="1200" dirty="0" err="1">
                <a:solidFill>
                  <a:schemeClr val="tx1"/>
                </a:solidFill>
              </a:rPr>
              <a:t>сметада</a:t>
            </a:r>
            <a:r>
              <a:rPr lang="ru-RU" altLang="en-US" sz="1200" dirty="0">
                <a:solidFill>
                  <a:schemeClr val="tx1"/>
                </a:solidFill>
              </a:rPr>
              <a:t> </a:t>
            </a:r>
            <a:r>
              <a:rPr lang="ru-RU" altLang="en-US" sz="1200" dirty="0" err="1">
                <a:solidFill>
                  <a:schemeClr val="tx1"/>
                </a:solidFill>
              </a:rPr>
              <a:t>көзделген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6"/>
            </p:custDataLst>
          </p:nvPr>
        </p:nvSpPr>
        <p:spPr bwMode="auto">
          <a:xfrm>
            <a:off x="7676858" y="3365500"/>
            <a:ext cx="798513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sym typeface="Arial" panose="020B0604020202020204" pitchFamily="34" charset="0"/>
              </a:rPr>
              <a:t>Факт</a:t>
            </a:r>
          </a:p>
          <a:p>
            <a:r>
              <a:rPr lang="ru-RU" sz="1200" dirty="0">
                <a:solidFill>
                  <a:schemeClr val="tx1"/>
                </a:solidFill>
                <a:sym typeface="Arial" panose="020B0604020202020204" pitchFamily="34" charset="0"/>
              </a:rPr>
              <a:t>202</a:t>
            </a:r>
            <a:r>
              <a:rPr lang="en-US" sz="1200" dirty="0">
                <a:solidFill>
                  <a:schemeClr val="tx1"/>
                </a:solidFill>
                <a:sym typeface="Arial" panose="020B0604020202020204" pitchFamily="34" charset="0"/>
              </a:rPr>
              <a:t>3</a:t>
            </a:r>
            <a:r>
              <a:rPr lang="ru-RU" sz="1200" dirty="0">
                <a:solidFill>
                  <a:schemeClr val="tx1"/>
                </a:solidFill>
                <a:sym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sym typeface="Arial" panose="020B0604020202020204" pitchFamily="34" charset="0"/>
              </a:rPr>
              <a:t>жылға</a:t>
            </a:r>
            <a:endParaRPr lang="ru-RU" sz="12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7"/>
            </p:custDataLst>
          </p:nvPr>
        </p:nvSpPr>
        <p:spPr bwMode="gray">
          <a:xfrm>
            <a:off x="4371975" y="3448050"/>
            <a:ext cx="550863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27A34BC0-522D-45FB-AD7E-692F9CABCC50}" type="datetime'1'''''''' 3''''''''''''''''''''''''41'''',''''''''''9'''''">
              <a:rPr lang="ru-RU" altLang="en-US" sz="1200" smtClean="0">
                <a:solidFill>
                  <a:schemeClr val="bg1"/>
                </a:solidFill>
              </a:rPr>
              <a:pPr/>
              <a:t>1 341,9</a:t>
            </a:fld>
            <a:endParaRPr lang="ru-RU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4" name="Выноска 2 (без границы) 23"/>
          <p:cNvSpPr/>
          <p:nvPr/>
        </p:nvSpPr>
        <p:spPr>
          <a:xfrm>
            <a:off x="7341394" y="1204913"/>
            <a:ext cx="4773111" cy="1358900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90944"/>
              <a:gd name="adj6" fmla="val -19145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«</a:t>
            </a:r>
            <a:r>
              <a:rPr lang="ru-RU" sz="14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>
                <a:solidFill>
                  <a:schemeClr val="tx1"/>
                </a:solidFill>
              </a:rPr>
              <a:t>» ЖШС </a:t>
            </a:r>
            <a:r>
              <a:rPr lang="en-US" sz="2000" dirty="0">
                <a:solidFill>
                  <a:schemeClr val="accent1"/>
                </a:solidFill>
              </a:rPr>
              <a:t>991</a:t>
            </a:r>
            <a:r>
              <a:rPr lang="ru-RU" sz="2000" dirty="0">
                <a:solidFill>
                  <a:schemeClr val="accent1"/>
                </a:solidFill>
              </a:rPr>
              <a:t>,</a:t>
            </a:r>
            <a:r>
              <a:rPr lang="en-US" sz="2000" dirty="0">
                <a:solidFill>
                  <a:schemeClr val="accent1"/>
                </a:solidFill>
              </a:rPr>
              <a:t>6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«Павлодарские тепловые сети» ЖШС </a:t>
            </a:r>
            <a:r>
              <a:rPr lang="en-US" sz="2000" dirty="0">
                <a:solidFill>
                  <a:schemeClr val="accent1"/>
                </a:solidFill>
              </a:rPr>
              <a:t>480</a:t>
            </a:r>
            <a:r>
              <a:rPr lang="ru-RU" sz="2000" dirty="0">
                <a:solidFill>
                  <a:schemeClr val="accent1"/>
                </a:solidFill>
              </a:rPr>
              <a:t>,</a:t>
            </a:r>
            <a:r>
              <a:rPr lang="en-US" sz="2000" dirty="0">
                <a:solidFill>
                  <a:schemeClr val="accent1"/>
                </a:solidFill>
              </a:rPr>
              <a:t>5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Басқалар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accent1"/>
                </a:solidFill>
              </a:rPr>
              <a:t>1</a:t>
            </a:r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ru-RU" sz="2000" dirty="0">
                <a:solidFill>
                  <a:schemeClr val="accent1"/>
                </a:solidFill>
              </a:rPr>
              <a:t>,7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Выноска 2 (без границы) 24"/>
          <p:cNvSpPr/>
          <p:nvPr/>
        </p:nvSpPr>
        <p:spPr>
          <a:xfrm>
            <a:off x="149727" y="4367213"/>
            <a:ext cx="4773111" cy="1377950"/>
          </a:xfrm>
          <a:prstGeom prst="callout2">
            <a:avLst>
              <a:gd name="adj1" fmla="val -74908"/>
              <a:gd name="adj2" fmla="val 92749"/>
              <a:gd name="adj3" fmla="val -60045"/>
              <a:gd name="adj4" fmla="val 72585"/>
              <a:gd name="adj5" fmla="val -12192"/>
              <a:gd name="adj6" fmla="val 60139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«</a:t>
            </a:r>
            <a:r>
              <a:rPr lang="ru-RU" sz="14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400" dirty="0">
                <a:solidFill>
                  <a:schemeClr val="tx1"/>
                </a:solidFill>
              </a:rPr>
              <a:t>» ЖШС  </a:t>
            </a:r>
            <a:r>
              <a:rPr lang="ru-RU" sz="2000" dirty="0">
                <a:solidFill>
                  <a:schemeClr val="accent1"/>
                </a:solidFill>
              </a:rPr>
              <a:t>918,9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</a:rPr>
              <a:t>«Павлодарские тепловые сети» ЖШС</a:t>
            </a:r>
            <a:r>
              <a:rPr lang="ru-RU" sz="2000" dirty="0">
                <a:solidFill>
                  <a:schemeClr val="accent1"/>
                </a:solidFill>
              </a:rPr>
              <a:t>401,1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err="1">
                <a:solidFill>
                  <a:schemeClr val="tx1"/>
                </a:solidFill>
              </a:rPr>
              <a:t>Басқалар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accent1"/>
                </a:solidFill>
              </a:rPr>
              <a:t>21,9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200" i="1" dirty="0" err="1">
                <a:solidFill>
                  <a:schemeClr val="tx1"/>
                </a:solidFill>
              </a:rPr>
              <a:t>мың</a:t>
            </a:r>
            <a:r>
              <a:rPr lang="ru-RU" sz="1200" i="1" dirty="0">
                <a:solidFill>
                  <a:schemeClr val="tx1"/>
                </a:solidFill>
              </a:rPr>
              <a:t> Гкал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8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72269709"/>
              </p:ext>
            </p:extLst>
          </p:nvPr>
        </p:nvGraphicFramePr>
        <p:xfrm>
          <a:off x="423863" y="2722563"/>
          <a:ext cx="2689225" cy="132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9" name="Прямоугольник 28"/>
          <p:cNvSpPr/>
          <p:nvPr>
            <p:custDataLst>
              <p:tags r:id="rId9"/>
            </p:custDataLst>
          </p:nvPr>
        </p:nvSpPr>
        <p:spPr bwMode="gray">
          <a:xfrm>
            <a:off x="1584325" y="2841625"/>
            <a:ext cx="322263" cy="152400"/>
          </a:xfrm>
          <a:prstGeom prst="rect">
            <a:avLst/>
          </a:prstGeom>
          <a:solidFill>
            <a:srgbClr val="C3CF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1000" dirty="0">
                <a:solidFill>
                  <a:schemeClr val="tx1"/>
                </a:solidFill>
              </a:rPr>
              <a:t>1,6%</a:t>
            </a:r>
            <a:endParaRPr lang="ru-RU" sz="1000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81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50403724"/>
              </p:ext>
            </p:extLst>
          </p:nvPr>
        </p:nvGraphicFramePr>
        <p:xfrm>
          <a:off x="8393113" y="2513013"/>
          <a:ext cx="2689225" cy="13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1" name="Прямоугольник 30"/>
          <p:cNvSpPr/>
          <p:nvPr>
            <p:custDataLst>
              <p:tags r:id="rId11"/>
            </p:custDataLst>
          </p:nvPr>
        </p:nvSpPr>
        <p:spPr bwMode="gray">
          <a:xfrm>
            <a:off x="9558338" y="2632075"/>
            <a:ext cx="322263" cy="152400"/>
          </a:xfrm>
          <a:prstGeom prst="rect">
            <a:avLst/>
          </a:prstGeom>
          <a:solidFill>
            <a:srgbClr val="C3CF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7463" tIns="0" rIns="17463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1000" dirty="0">
                <a:solidFill>
                  <a:schemeClr val="tx1"/>
                </a:solidFill>
              </a:rPr>
              <a:t>0,8%</a:t>
            </a:r>
            <a:endParaRPr lang="ru-RU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12"/>
            </p:custDataLst>
          </p:nvPr>
        </p:nvSpPr>
        <p:spPr bwMode="auto">
          <a:xfrm>
            <a:off x="7770813" y="6062663"/>
            <a:ext cx="179388" cy="133350"/>
          </a:xfrm>
          <a:prstGeom prst="rect">
            <a:avLst/>
          </a:prstGeom>
          <a:solidFill>
            <a:srgbClr val="364D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3"/>
            </p:custDataLst>
          </p:nvPr>
        </p:nvSpPr>
        <p:spPr bwMode="auto">
          <a:xfrm>
            <a:off x="7770813" y="6265863"/>
            <a:ext cx="179388" cy="133350"/>
          </a:xfrm>
          <a:prstGeom prst="rect">
            <a:avLst/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14"/>
            </p:custDataLst>
          </p:nvPr>
        </p:nvSpPr>
        <p:spPr bwMode="auto">
          <a:xfrm>
            <a:off x="10255250" y="6062663"/>
            <a:ext cx="179388" cy="133350"/>
          </a:xfrm>
          <a:prstGeom prst="rect">
            <a:avLst/>
          </a:prstGeom>
          <a:solidFill>
            <a:srgbClr val="C3CFE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>
            <p:custDataLst>
              <p:tags r:id="rId15"/>
            </p:custDataLst>
          </p:nvPr>
        </p:nvSpPr>
        <p:spPr bwMode="auto">
          <a:xfrm>
            <a:off x="8001000" y="6057900"/>
            <a:ext cx="1665288" cy="152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en-US" sz="1000" dirty="0">
                <a:solidFill>
                  <a:schemeClr val="tx1"/>
                </a:solidFill>
              </a:rPr>
              <a:t>«</a:t>
            </a:r>
            <a:r>
              <a:rPr lang="ru-RU" sz="1000" dirty="0">
                <a:solidFill>
                  <a:schemeClr val="tx1"/>
                </a:solidFill>
              </a:rPr>
              <a:t>«</a:t>
            </a:r>
            <a:r>
              <a:rPr lang="ru-RU" sz="10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1000" dirty="0">
                <a:solidFill>
                  <a:schemeClr val="tx1"/>
                </a:solidFill>
              </a:rPr>
              <a:t>» ЖШС 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16"/>
            </p:custDataLst>
          </p:nvPr>
        </p:nvSpPr>
        <p:spPr bwMode="auto">
          <a:xfrm>
            <a:off x="8001000" y="6261100"/>
            <a:ext cx="2152650" cy="152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«Павлодарские тепловые сети» ЖШС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Прямоугольник 35"/>
          <p:cNvSpPr/>
          <p:nvPr>
            <p:custDataLst>
              <p:tags r:id="rId17"/>
            </p:custDataLst>
          </p:nvPr>
        </p:nvSpPr>
        <p:spPr bwMode="auto">
          <a:xfrm>
            <a:off x="10485438" y="6057900"/>
            <a:ext cx="415925" cy="152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en-US" sz="1000" dirty="0" err="1">
                <a:solidFill>
                  <a:schemeClr val="tx1"/>
                </a:solidFill>
              </a:rPr>
              <a:t>басқалар</a:t>
            </a: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Pentagon 51"/>
          <p:cNvSpPr/>
          <p:nvPr/>
        </p:nvSpPr>
        <p:spPr>
          <a:xfrm>
            <a:off x="2705100" y="1671638"/>
            <a:ext cx="257175" cy="3536950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Pentagon 51"/>
          <p:cNvSpPr/>
          <p:nvPr/>
        </p:nvSpPr>
        <p:spPr>
          <a:xfrm rot="10800000">
            <a:off x="8709025" y="1614488"/>
            <a:ext cx="222137" cy="3538538"/>
          </a:xfrm>
          <a:custGeom>
            <a:avLst/>
            <a:gdLst>
              <a:gd name="connsiteX0" fmla="*/ 0 w 2647950"/>
              <a:gd name="connsiteY0" fmla="*/ 0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5" fmla="*/ 0 w 2647950"/>
              <a:gd name="connsiteY5" fmla="*/ 0 h 1906818"/>
              <a:gd name="connsiteX0" fmla="*/ 0 w 2647950"/>
              <a:gd name="connsiteY0" fmla="*/ 1906818 h 1906818"/>
              <a:gd name="connsiteX1" fmla="*/ 1694541 w 2647950"/>
              <a:gd name="connsiteY1" fmla="*/ 0 h 1906818"/>
              <a:gd name="connsiteX2" fmla="*/ 2647950 w 2647950"/>
              <a:gd name="connsiteY2" fmla="*/ 953409 h 1906818"/>
              <a:gd name="connsiteX3" fmla="*/ 1694541 w 2647950"/>
              <a:gd name="connsiteY3" fmla="*/ 1906818 h 1906818"/>
              <a:gd name="connsiteX4" fmla="*/ 0 w 2647950"/>
              <a:gd name="connsiteY4" fmla="*/ 1906818 h 1906818"/>
              <a:gd name="connsiteX0" fmla="*/ 0 w 953409"/>
              <a:gd name="connsiteY0" fmla="*/ 1906818 h 1906818"/>
              <a:gd name="connsiteX1" fmla="*/ 0 w 953409"/>
              <a:gd name="connsiteY1" fmla="*/ 0 h 1906818"/>
              <a:gd name="connsiteX2" fmla="*/ 953409 w 953409"/>
              <a:gd name="connsiteY2" fmla="*/ 953409 h 1906818"/>
              <a:gd name="connsiteX3" fmla="*/ 0 w 953409"/>
              <a:gd name="connsiteY3" fmla="*/ 1906818 h 190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09" h="1906818">
                <a:moveTo>
                  <a:pt x="0" y="1906818"/>
                </a:moveTo>
                <a:lnTo>
                  <a:pt x="0" y="0"/>
                </a:lnTo>
                <a:lnTo>
                  <a:pt x="953409" y="953409"/>
                </a:lnTo>
                <a:lnTo>
                  <a:pt x="0" y="1906818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86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5169" y="2424014"/>
            <a:ext cx="8087807" cy="2025748"/>
          </a:xfrm>
        </p:spPr>
        <p:txBody>
          <a:bodyPr vert="horz"/>
          <a:lstStyle/>
          <a:p>
            <a:r>
              <a:rPr lang="ru-RU" sz="3600" dirty="0" err="1"/>
              <a:t>Реттеліп</a:t>
            </a:r>
            <a:r>
              <a:rPr lang="ru-RU" sz="3600" dirty="0"/>
              <a:t> </a:t>
            </a:r>
            <a:r>
              <a:rPr lang="ru-RU" sz="3600" dirty="0" err="1"/>
              <a:t>көрсетілетін</a:t>
            </a:r>
            <a:r>
              <a:rPr lang="ru-RU" sz="3600" dirty="0"/>
              <a:t> </a:t>
            </a:r>
            <a:r>
              <a:rPr lang="ru-RU" sz="3600" dirty="0" err="1"/>
              <a:t>қызметтерді</a:t>
            </a:r>
            <a:r>
              <a:rPr lang="ru-RU" sz="3600" dirty="0"/>
              <a:t> </a:t>
            </a:r>
            <a:r>
              <a:rPr lang="ru-RU" sz="3600" dirty="0" err="1"/>
              <a:t>тұтынушылармен</a:t>
            </a:r>
            <a:r>
              <a:rPr lang="ru-RU" sz="3600" dirty="0"/>
              <a:t> </a:t>
            </a:r>
            <a:r>
              <a:rPr lang="ru-RU" sz="3600" dirty="0" err="1"/>
              <a:t>жүргізілетін</a:t>
            </a:r>
            <a:r>
              <a:rPr lang="ru-RU" sz="3600" dirty="0"/>
              <a:t> </a:t>
            </a:r>
            <a:r>
              <a:rPr lang="ru-RU" sz="3600" dirty="0" err="1"/>
              <a:t>жұмыс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ақпарат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584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z="3600" dirty="0" err="1"/>
              <a:t>Табиғи</a:t>
            </a:r>
            <a:r>
              <a:rPr lang="ru-RU" sz="3600" dirty="0"/>
              <a:t> монополия </a:t>
            </a:r>
            <a:r>
              <a:rPr lang="ru-RU" sz="3600" dirty="0" err="1"/>
              <a:t>субъектісі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жалпы</a:t>
            </a:r>
            <a:r>
              <a:rPr lang="ru-RU" sz="3600" dirty="0"/>
              <a:t> </a:t>
            </a:r>
            <a:r>
              <a:rPr lang="ru-RU" sz="3600" dirty="0" err="1"/>
              <a:t>ақпарат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7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077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</a:t>
            </a:r>
            <a:r>
              <a:rPr lang="ru-RU" dirty="0" err="1"/>
              <a:t>жүргізілетін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9088" y="379202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5417" y="5442703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900" y="3397831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«Алюминий Казахстана» АҚ</a:t>
            </a:r>
          </a:p>
        </p:txBody>
      </p:sp>
      <p:grpSp>
        <p:nvGrpSpPr>
          <p:cNvPr id="7" name="Group 492"/>
          <p:cNvGrpSpPr/>
          <p:nvPr/>
        </p:nvGrpSpPr>
        <p:grpSpPr>
          <a:xfrm>
            <a:off x="552349" y="3567112"/>
            <a:ext cx="369888" cy="369888"/>
            <a:chOff x="-2019301" y="4398964"/>
            <a:chExt cx="369888" cy="369888"/>
          </a:xfrm>
        </p:grpSpPr>
        <p:sp>
          <p:nvSpPr>
            <p:cNvPr id="8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Прямоугольник 23"/>
          <p:cNvSpPr/>
          <p:nvPr/>
        </p:nvSpPr>
        <p:spPr bwMode="gray">
          <a:xfrm>
            <a:off x="4465536" y="1971675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көрсету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 bwMode="gray">
          <a:xfrm>
            <a:off x="7204203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тарифі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936774" y="1971675"/>
            <a:ext cx="1438275" cy="3671888"/>
            <a:chOff x="2432720" y="2258870"/>
            <a:chExt cx="1438524" cy="3672000"/>
          </a:xfrm>
        </p:grpSpPr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38"/>
          <p:cNvSpPr>
            <a:spLocks noChangeArrowheads="1"/>
          </p:cNvSpPr>
          <p:nvPr/>
        </p:nvSpPr>
        <p:spPr bwMode="gray">
          <a:xfrm>
            <a:off x="2628799" y="3424237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>
                <a:solidFill>
                  <a:schemeClr val="lt1"/>
                </a:solidFill>
              </a:rPr>
              <a:t>қызмет</a:t>
            </a:r>
            <a:endParaRPr lang="de-DE" altLang="de-DE" sz="1050" b="0" dirty="0">
              <a:solidFill>
                <a:schemeClr val="lt1"/>
              </a:solidFill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gray">
          <a:xfrm>
            <a:off x="2628799" y="389096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altLang="de-DE" sz="1050" b="0" dirty="0">
                <a:solidFill>
                  <a:schemeClr val="dk1"/>
                </a:solidFill>
              </a:rPr>
              <a:t>Н</a:t>
            </a:r>
            <a:r>
              <a:rPr lang="ru-RU" altLang="de-DE" sz="1050" b="0" dirty="0" err="1">
                <a:solidFill>
                  <a:schemeClr val="dk1"/>
                </a:solidFill>
              </a:rPr>
              <a:t>егізгі</a:t>
            </a:r>
            <a:r>
              <a:rPr lang="ru-RU" altLang="de-DE" sz="1050" b="0" dirty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gray">
          <a:xfrm>
            <a:off x="2628799" y="4392612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altLang="de-DE" sz="1050" b="0" dirty="0">
                <a:solidFill>
                  <a:schemeClr val="dk1"/>
                </a:solidFill>
              </a:rPr>
              <a:t>Б</a:t>
            </a:r>
            <a:r>
              <a:rPr lang="ru-RU" altLang="de-DE" sz="1050" b="0" dirty="0" err="1">
                <a:solidFill>
                  <a:schemeClr val="dk1"/>
                </a:solidFill>
              </a:rPr>
              <a:t>асқа</a:t>
            </a:r>
            <a:r>
              <a:rPr lang="ru-RU" altLang="de-DE" sz="1050" b="0" dirty="0">
                <a:solidFill>
                  <a:schemeClr val="dk1"/>
                </a:solidFill>
              </a:rPr>
              <a:t> да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қызметтер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cxnSp>
        <p:nvCxnSpPr>
          <p:cNvPr id="32" name="Gerade Verbindung 14"/>
          <p:cNvCxnSpPr/>
          <p:nvPr/>
        </p:nvCxnSpPr>
        <p:spPr bwMode="auto">
          <a:xfrm>
            <a:off x="4465536" y="1746250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465536" y="1239837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Тұтынушылармен</a:t>
            </a:r>
            <a:r>
              <a:rPr lang="ru-RU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de-DE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en-GB" altLang="de-DE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26"/>
          <p:cNvSpPr/>
          <p:nvPr/>
        </p:nvSpPr>
        <p:spPr bwMode="gray">
          <a:xfrm>
            <a:off x="4465536" y="2422525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уәкілетті</a:t>
            </a:r>
            <a:r>
              <a:rPr lang="ru-RU" sz="1400" dirty="0">
                <a:latin typeface="+mn-lt"/>
              </a:rPr>
              <a:t> орган </a:t>
            </a:r>
            <a:r>
              <a:rPr lang="ru-RU" sz="1400" dirty="0" err="1">
                <a:latin typeface="+mn-lt"/>
              </a:rPr>
              <a:t>бекіткен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бойынша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көрсетілетін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сапасына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қойылатын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жалпыға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бірдей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қызмет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қамтамасыз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етіледі</a:t>
            </a:r>
            <a:r>
              <a:rPr lang="ru-RU" sz="1400" dirty="0">
                <a:latin typeface="+mn-lt"/>
              </a:rPr>
              <a:t>.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тараптар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жасасқан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қабылданған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шарттық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өзара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міндеттемелердің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талаптарына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сәйкес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жүзеге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асырылады</a:t>
            </a:r>
            <a:r>
              <a:rPr lang="ru-RU" sz="1400" dirty="0">
                <a:latin typeface="+mn-lt"/>
              </a:rPr>
              <a:t>.</a:t>
            </a:r>
          </a:p>
        </p:txBody>
      </p:sp>
      <p:sp>
        <p:nvSpPr>
          <p:cNvPr id="35" name="Rounded Rectangle 526"/>
          <p:cNvSpPr/>
          <p:nvPr/>
        </p:nvSpPr>
        <p:spPr bwMode="gray">
          <a:xfrm>
            <a:off x="7204203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жобаны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бағалау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процесіне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тәуелсіз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сарапшылардың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қоғамдық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ұйымдар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тұтынушылардың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қатысуы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қоғамдық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қатысутұ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тынушыларды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заңнамада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көзделген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мерзімдерде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тарифтердің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өзгеруі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хабардар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ету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6" name="Freeform 223"/>
          <p:cNvSpPr>
            <a:spLocks noEditPoints="1"/>
          </p:cNvSpPr>
          <p:nvPr/>
        </p:nvSpPr>
        <p:spPr bwMode="auto">
          <a:xfrm>
            <a:off x="5879204" y="1318762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flipV="1">
            <a:off x="2410500" y="3713051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2410500" y="3898213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0" idx="1"/>
          </p:cNvCxnSpPr>
          <p:nvPr/>
        </p:nvCxnSpPr>
        <p:spPr>
          <a:xfrm flipH="1">
            <a:off x="2525579" y="4088606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Прямоугольник 39"/>
          <p:cNvSpPr/>
          <p:nvPr/>
        </p:nvSpPr>
        <p:spPr bwMode="gray">
          <a:xfrm>
            <a:off x="9380666" y="1971675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  <a:latin typeface="+mn-lt"/>
              </a:rPr>
              <a:t>есептер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" name="Rounded Rectangle 526"/>
          <p:cNvSpPr/>
          <p:nvPr/>
        </p:nvSpPr>
        <p:spPr bwMode="gray">
          <a:xfrm>
            <a:off x="9380666" y="2422525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көпшілік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тыңдаулардың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уақыты</a:t>
            </a:r>
            <a:r>
              <a:rPr lang="ru-RU" sz="1400" dirty="0">
                <a:latin typeface="+mn-lt"/>
              </a:rPr>
              <a:t> мен </a:t>
            </a:r>
            <a:r>
              <a:rPr lang="ru-RU" sz="1400" dirty="0" err="1">
                <a:latin typeface="+mn-lt"/>
              </a:rPr>
              <a:t>орны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туралы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хабарламаларды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жариялау</a:t>
            </a:r>
            <a:r>
              <a:rPr lang="ru-RU" sz="1400" dirty="0">
                <a:latin typeface="+mn-lt"/>
              </a:rPr>
              <a:t>.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+mn-lt"/>
              </a:rPr>
              <a:t>міндетті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ақпаратты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бұқаралық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ақпарат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құралдарында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оның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ішінде</a:t>
            </a:r>
            <a:r>
              <a:rPr lang="ru-RU" sz="1400" dirty="0">
                <a:latin typeface="+mn-lt"/>
              </a:rPr>
              <a:t> интернет-</a:t>
            </a:r>
            <a:r>
              <a:rPr lang="ru-RU" sz="1400" dirty="0" err="1">
                <a:latin typeface="+mn-lt"/>
              </a:rPr>
              <a:t>ресурста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орналастыру</a:t>
            </a:r>
            <a:endParaRPr lang="ru-RU" sz="1400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42" name="Group 488"/>
          <p:cNvGrpSpPr/>
          <p:nvPr/>
        </p:nvGrpSpPr>
        <p:grpSpPr>
          <a:xfrm>
            <a:off x="969862" y="3563938"/>
            <a:ext cx="371475" cy="371475"/>
            <a:chOff x="-2103438" y="3878264"/>
            <a:chExt cx="371475" cy="371475"/>
          </a:xfrm>
        </p:grpSpPr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96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5258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1722" y="2424014"/>
            <a:ext cx="8640277" cy="2025748"/>
          </a:xfrm>
        </p:spPr>
        <p:txBody>
          <a:bodyPr vert="horz"/>
          <a:lstStyle/>
          <a:p>
            <a:r>
              <a:rPr lang="ru-RU" sz="3600" dirty="0" err="1"/>
              <a:t>Қызмет</a:t>
            </a:r>
            <a:r>
              <a:rPr lang="ru-RU" sz="3600" dirty="0"/>
              <a:t> </a:t>
            </a:r>
            <a:r>
              <a:rPr lang="ru-RU" sz="3600" dirty="0" err="1"/>
              <a:t>перспективалары</a:t>
            </a:r>
            <a:r>
              <a:rPr lang="ru-RU" sz="3600" dirty="0"/>
              <a:t> (даму </a:t>
            </a:r>
            <a:r>
              <a:rPr lang="ru-RU" sz="3600" dirty="0" err="1"/>
              <a:t>жоспарлары</a:t>
            </a:r>
            <a:r>
              <a:rPr lang="ru-RU" sz="3600" dirty="0"/>
              <a:t>), </a:t>
            </a:r>
            <a:r>
              <a:rPr lang="ru-RU" sz="3600" dirty="0" err="1"/>
              <a:t>оның</a:t>
            </a:r>
            <a:r>
              <a:rPr lang="ru-RU" sz="3600" dirty="0"/>
              <a:t> </a:t>
            </a:r>
            <a:r>
              <a:rPr lang="ru-RU" sz="3600" dirty="0" err="1"/>
              <a:t>ішінде</a:t>
            </a:r>
            <a:r>
              <a:rPr lang="ru-RU" sz="3600" dirty="0"/>
              <a:t> </a:t>
            </a:r>
            <a:r>
              <a:rPr lang="ru-RU" sz="3600" dirty="0" err="1"/>
              <a:t>тарифтердің</a:t>
            </a:r>
            <a:r>
              <a:rPr lang="ru-RU" sz="3600" dirty="0"/>
              <a:t> </a:t>
            </a:r>
            <a:r>
              <a:rPr lang="ru-RU" sz="3600" dirty="0" err="1"/>
              <a:t>ықтимал</a:t>
            </a:r>
            <a:r>
              <a:rPr lang="ru-RU" sz="3600" dirty="0"/>
              <a:t> </a:t>
            </a:r>
            <a:r>
              <a:rPr lang="ru-RU" sz="3600" dirty="0" err="1"/>
              <a:t>өзгерістері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ақпарат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3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44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500" y="6420051"/>
            <a:ext cx="11208321" cy="327976"/>
          </a:xfrm>
        </p:spPr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«Алюминий Казахстана» АҚ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уәкілетті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орган 2021-2025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бекітті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(Павлодар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ТМРА 15.11.2023 № 97-НҚ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)«Алюминий Казахстана» АҚ-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2021-2025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Павлодар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ТҚРМ 05.07.2023 № 57-НҚ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энергетика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ТКШ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05.07.2023 № 44-НҚ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бірлескен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endParaRPr lang="ru-RU" dirty="0"/>
          </a:p>
        </p:txBody>
      </p:sp>
      <p:sp>
        <p:nvSpPr>
          <p:cNvPr id="6" name="Rectangle 120"/>
          <p:cNvSpPr/>
          <p:nvPr/>
        </p:nvSpPr>
        <p:spPr>
          <a:xfrm>
            <a:off x="3412522" y="1621191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121"/>
          <p:cNvSpPr/>
          <p:nvPr/>
        </p:nvSpPr>
        <p:spPr>
          <a:xfrm>
            <a:off x="5875729" y="1608967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108"/>
          <p:cNvGrpSpPr/>
          <p:nvPr/>
        </p:nvGrpSpPr>
        <p:grpSpPr>
          <a:xfrm>
            <a:off x="3374015" y="1209825"/>
            <a:ext cx="8628062" cy="311309"/>
            <a:chOff x="314325" y="1239679"/>
            <a:chExt cx="11563350" cy="311309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14325" y="1239679"/>
              <a:ext cx="11563350" cy="246221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defPPr>
                <a:defRPr lang="en-US"/>
              </a:defPPr>
              <a:lvl1pPr indent="0" defTabSz="58317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0">
                  <a:solidFill>
                    <a:schemeClr val="accent1"/>
                  </a:solidFill>
                </a:defRPr>
              </a:lvl1pPr>
              <a:lvl2pPr marL="43737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2pPr>
              <a:lvl3pPr marL="72896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3pPr>
              <a:lvl4pPr marL="102054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4pPr>
              <a:lvl5pPr marL="131213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accent3"/>
                  </a:solidFill>
                </a:defRPr>
              </a:lvl5pPr>
              <a:lvl6pPr marL="160371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6pPr>
              <a:lvl7pPr marL="1895303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7pPr>
              <a:lvl8pPr marL="2186888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8pPr>
              <a:lvl9pPr marL="2478472" indent="-145792" defTabSz="583170">
                <a:lnSpc>
                  <a:spcPct val="90000"/>
                </a:lnSpc>
                <a:spcBef>
                  <a:spcPts val="319"/>
                </a:spcBef>
                <a:buFont typeface="Arial" panose="020B0604020202020204" pitchFamily="34" charset="0"/>
                <a:buChar char="•"/>
                <a:defRPr sz="1148"/>
              </a:lvl9pPr>
            </a:lstStyle>
            <a:p>
              <a:r>
                <a:rPr lang="ru-RU" sz="1600" dirty="0"/>
                <a:t>ДАМУ ПЕРСПЕКТИВАЛАРЫ</a:t>
              </a:r>
            </a:p>
          </p:txBody>
        </p:sp>
        <p:cxnSp>
          <p:nvCxnSpPr>
            <p:cNvPr id="11" name="Straight Connector 110"/>
            <p:cNvCxnSpPr/>
            <p:nvPr/>
          </p:nvCxnSpPr>
          <p:spPr>
            <a:xfrm>
              <a:off x="314325" y="1550988"/>
              <a:ext cx="1156335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Rectangle 118"/>
          <p:cNvSpPr/>
          <p:nvPr/>
        </p:nvSpPr>
        <p:spPr>
          <a:xfrm>
            <a:off x="5875729" y="2431865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</a:rPr>
              <a:t>2025 </a:t>
            </a:r>
            <a:r>
              <a:rPr lang="ru-RU" sz="1400" dirty="0" err="1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Rectangle 122"/>
          <p:cNvSpPr/>
          <p:nvPr/>
        </p:nvSpPr>
        <p:spPr>
          <a:xfrm>
            <a:off x="3344872" y="2472110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>
                <a:solidFill>
                  <a:schemeClr val="tx1"/>
                </a:solidFill>
              </a:rPr>
              <a:t>2024 </a:t>
            </a:r>
            <a:r>
              <a:rPr lang="ru-RU" sz="1400" dirty="0" err="1">
                <a:solidFill>
                  <a:schemeClr val="tx1"/>
                </a:solidFill>
              </a:rPr>
              <a:t>жыл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317500" y="3064551"/>
            <a:ext cx="2776538" cy="7386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schemeClr val="tx1"/>
                </a:solidFill>
              </a:rPr>
              <a:t>2021-2025 </a:t>
            </a:r>
            <a:r>
              <a:rPr lang="ru-RU" sz="1600" dirty="0" err="1">
                <a:solidFill>
                  <a:schemeClr val="tx1"/>
                </a:solidFill>
              </a:rPr>
              <a:t>жылдарға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арналған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уәкілетті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органмен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бекітілген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6413050" y="3460535"/>
            <a:ext cx="11991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err="1">
                <a:solidFill>
                  <a:schemeClr val="tx2"/>
                </a:solidFill>
              </a:rPr>
              <a:t>теңге</a:t>
            </a:r>
            <a:r>
              <a:rPr lang="ru-RU" sz="1400" i="1" dirty="0">
                <a:solidFill>
                  <a:schemeClr val="tx2"/>
                </a:solidFill>
              </a:rPr>
              <a:t>/Гкал</a:t>
            </a:r>
          </a:p>
        </p:txBody>
      </p:sp>
      <p:sp>
        <p:nvSpPr>
          <p:cNvPr id="22" name="Rectangle 43"/>
          <p:cNvSpPr/>
          <p:nvPr/>
        </p:nvSpPr>
        <p:spPr>
          <a:xfrm>
            <a:off x="6071764" y="2849277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accent1"/>
                </a:solidFill>
              </a:rPr>
              <a:t>1 2</a:t>
            </a:r>
            <a:r>
              <a:rPr lang="en-US" sz="3600" dirty="0">
                <a:solidFill>
                  <a:schemeClr val="accent1"/>
                </a:solidFill>
              </a:rPr>
              <a:t>96</a:t>
            </a:r>
            <a:r>
              <a:rPr lang="ru-RU" sz="3600" dirty="0">
                <a:solidFill>
                  <a:schemeClr val="accent1"/>
                </a:solidFill>
              </a:rPr>
              <a:t>,</a:t>
            </a:r>
            <a:r>
              <a:rPr lang="en-US" sz="3600" dirty="0">
                <a:solidFill>
                  <a:schemeClr val="accent1"/>
                </a:solidFill>
              </a:rPr>
              <a:t>06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317500" y="2812868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317500" y="4461595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err="1">
                <a:solidFill>
                  <a:schemeClr val="tx1"/>
                </a:solidFill>
              </a:rPr>
              <a:t>Қазандықтарға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орташа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және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күрделі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жөндеу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жүргізу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Rectangle 38"/>
          <p:cNvSpPr/>
          <p:nvPr/>
        </p:nvSpPr>
        <p:spPr>
          <a:xfrm>
            <a:off x="4858127" y="4148251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млн. </a:t>
            </a:r>
            <a:r>
              <a:rPr lang="ru-RU" sz="1400" i="1" dirty="0" err="1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3439538" y="4111379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4400" dirty="0">
                <a:solidFill>
                  <a:schemeClr val="accent1"/>
                </a:solidFill>
              </a:rPr>
              <a:t>264,2</a:t>
            </a:r>
          </a:p>
        </p:txBody>
      </p:sp>
      <p:sp>
        <p:nvSpPr>
          <p:cNvPr id="29" name="Rectangle 47"/>
          <p:cNvSpPr/>
          <p:nvPr/>
        </p:nvSpPr>
        <p:spPr>
          <a:xfrm>
            <a:off x="6085848" y="4132325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4400" dirty="0">
                <a:solidFill>
                  <a:schemeClr val="accent1"/>
                </a:solidFill>
              </a:rPr>
              <a:t>238,1</a:t>
            </a:r>
          </a:p>
        </p:txBody>
      </p:sp>
      <p:sp>
        <p:nvSpPr>
          <p:cNvPr id="32" name="Rectangle 50"/>
          <p:cNvSpPr/>
          <p:nvPr/>
        </p:nvSpPr>
        <p:spPr>
          <a:xfrm>
            <a:off x="7926290" y="4204233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млн. </a:t>
            </a:r>
            <a:r>
              <a:rPr lang="ru-RU" sz="1400" i="1" dirty="0" err="1">
                <a:solidFill>
                  <a:schemeClr val="tx2"/>
                </a:solidFill>
              </a:rPr>
              <a:t>теңге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33" name="Rectangle 57"/>
          <p:cNvSpPr/>
          <p:nvPr/>
        </p:nvSpPr>
        <p:spPr>
          <a:xfrm>
            <a:off x="317500" y="4019422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err="1">
                <a:solidFill>
                  <a:schemeClr val="accent1"/>
                </a:solidFill>
              </a:rPr>
              <a:t>Инвестициялық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бағдарлама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12"/>
          <p:cNvCxnSpPr/>
          <p:nvPr/>
        </p:nvCxnSpPr>
        <p:spPr>
          <a:xfrm>
            <a:off x="313837" y="3917185"/>
            <a:ext cx="11553825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Rectangle 35"/>
          <p:cNvSpPr/>
          <p:nvPr/>
        </p:nvSpPr>
        <p:spPr>
          <a:xfrm>
            <a:off x="4009139" y="3475479"/>
            <a:ext cx="1075103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err="1">
                <a:solidFill>
                  <a:schemeClr val="tx2"/>
                </a:solidFill>
              </a:rPr>
              <a:t>теңге</a:t>
            </a:r>
            <a:r>
              <a:rPr lang="ru-RU" sz="1400" i="1" dirty="0">
                <a:solidFill>
                  <a:schemeClr val="tx2"/>
                </a:solidFill>
              </a:rPr>
              <a:t>/Гкал</a:t>
            </a:r>
          </a:p>
        </p:txBody>
      </p:sp>
      <p:sp>
        <p:nvSpPr>
          <p:cNvPr id="63" name="Freeform 2609"/>
          <p:cNvSpPr>
            <a:spLocks noEditPoints="1"/>
          </p:cNvSpPr>
          <p:nvPr/>
        </p:nvSpPr>
        <p:spPr bwMode="auto">
          <a:xfrm>
            <a:off x="4117091" y="1824724"/>
            <a:ext cx="503962" cy="506136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3424"/>
          <p:cNvGrpSpPr/>
          <p:nvPr/>
        </p:nvGrpSpPr>
        <p:grpSpPr>
          <a:xfrm>
            <a:off x="6714191" y="1877269"/>
            <a:ext cx="371475" cy="369888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41"/>
          <p:cNvSpPr/>
          <p:nvPr/>
        </p:nvSpPr>
        <p:spPr>
          <a:xfrm>
            <a:off x="3588449" y="2877509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accent1"/>
                </a:solidFill>
              </a:rPr>
              <a:t>1 302,24</a:t>
            </a:r>
          </a:p>
        </p:txBody>
      </p:sp>
    </p:spTree>
    <p:extLst>
      <p:ext uri="{BB962C8B-B14F-4D97-AF65-F5344CB8AC3E}">
        <p14:creationId xmlns:p14="http://schemas.microsoft.com/office/powerpoint/2010/main" val="246909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105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кірме</a:t>
            </a:r>
            <a:r>
              <a:rPr lang="ru-RU" dirty="0"/>
              <a:t> </a:t>
            </a:r>
            <a:r>
              <a:rPr lang="ru-RU" dirty="0" err="1"/>
              <a:t>жолдардың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қызметтері</a:t>
            </a:r>
            <a:r>
              <a:rPr lang="ru-RU" dirty="0"/>
              <a:t> (</a:t>
            </a:r>
            <a:r>
              <a:rPr lang="ru-RU" dirty="0" err="1"/>
              <a:t>қуаты</a:t>
            </a:r>
            <a:r>
              <a:rPr lang="ru-RU" dirty="0"/>
              <a:t> аз)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742" y="716925"/>
            <a:ext cx="9241971" cy="17081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Бекітілген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инвестициялық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бағдарламаның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орындалуы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туралы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ақпарат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Инвестициялық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бағдарламаны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уәкілетті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орган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бекіткен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жоқ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Бекітілген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тарифтік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сметада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көзделген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амортизациялық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аударымдар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сомасы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- 49,6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теңге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206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бағыттамалық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аудармаға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күрделі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жөндеу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жүргізуге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бағытталған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«Алюминий Казахстана» АҚ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реттелетін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қызметтердің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сапасы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мен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сенімділігі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қызмет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тиімділігінің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көрсеткіштері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әзірленбеген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бекітілмеген</a:t>
            </a:r>
            <a:endParaRPr lang="ru-RU" sz="1600" b="1" dirty="0">
              <a:latin typeface="+mn-lt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45977" y="892629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43975" y="2716774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57699" y="4170533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57699" y="5204151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0" y="2743200"/>
            <a:ext cx="9710057" cy="22159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2023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жылғы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сметаның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бап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бойынша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орындалуы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туралы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ақпарат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«Алюминий Казахстана» АҚ-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ның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2023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жылғы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кірме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жол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қызметтерін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көрсетуге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жұмсаған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шығындары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 (Основной текст)"/>
                <a:ea typeface="Times New Roman"/>
              </a:rPr>
              <a:t>6158,9 </a:t>
            </a:r>
            <a:r>
              <a:rPr lang="ru-RU" sz="1600" dirty="0" err="1">
                <a:solidFill>
                  <a:srgbClr val="FF0000"/>
                </a:solidFill>
                <a:latin typeface="Arial (Основной текст)"/>
                <a:ea typeface="Times New Roman"/>
              </a:rPr>
              <a:t>мың</a:t>
            </a:r>
            <a:r>
              <a:rPr lang="ru-RU" sz="1600" dirty="0">
                <a:solidFill>
                  <a:srgbClr val="FF0000"/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 (Основной текст)"/>
                <a:ea typeface="Times New Roman"/>
              </a:rPr>
              <a:t>теңгені</a:t>
            </a:r>
            <a:r>
              <a:rPr lang="ru-RU" sz="1600" dirty="0">
                <a:solidFill>
                  <a:srgbClr val="FF0000"/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құрады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бекітілген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сметадан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 (Основной текст)"/>
                <a:ea typeface="Times New Roman"/>
              </a:rPr>
              <a:t>22,8 </a:t>
            </a:r>
            <a:r>
              <a:rPr lang="ru-RU" sz="1600" dirty="0" err="1">
                <a:solidFill>
                  <a:srgbClr val="FF0000"/>
                </a:solidFill>
                <a:latin typeface="Arial (Основной текст)"/>
                <a:ea typeface="Times New Roman"/>
              </a:rPr>
              <a:t>есе</a:t>
            </a:r>
            <a:r>
              <a:rPr lang="ru-RU" sz="1600" dirty="0">
                <a:solidFill>
                  <a:srgbClr val="FF0000"/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асып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түсті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Жалпы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смета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бойынша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шығындардың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артық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шығыны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жалақының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өсуіне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бекітілген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сметада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көзделмеген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шығындардың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болуына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инфляциялық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процеске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байланысты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.</a:t>
            </a:r>
          </a:p>
          <a:p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Көрсетілген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қызметтердің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көлемі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туралы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ақпарат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 (Основной текст)"/>
              <a:ea typeface="Times New Roman"/>
            </a:endParaRPr>
          </a:p>
          <a:p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Көрсетілген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қызметтер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көлемі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5 262,6 вагон*км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құрады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бұл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бекітілген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тарифтік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сметада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көзделгеннен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280,8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вагонға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*км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артық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Реттеліп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көрсетілетін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қызметтер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көлемінің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6,4% 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артуы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тұтынушылардың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қызмет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көрсетуге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нақты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өтінімдеріне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байланысты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.</a:t>
            </a:r>
            <a:endParaRPr lang="ru-RU" sz="1600" dirty="0">
              <a:latin typeface="Arial (Основной текст)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60" y="859193"/>
            <a:ext cx="1906298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2383" y="5370350"/>
            <a:ext cx="9078687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>
                <a:latin typeface="Arial (Основной текст)"/>
              </a:rPr>
              <a:t>Негізгі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қаржылық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көрсеткіштер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туралы</a:t>
            </a:r>
            <a:r>
              <a:rPr lang="ru-RU" sz="1600" b="1" dirty="0">
                <a:latin typeface="Arial (Основной текст)"/>
              </a:rPr>
              <a:t> </a:t>
            </a:r>
            <a:r>
              <a:rPr lang="ru-RU" sz="1600" b="1" dirty="0" err="1">
                <a:latin typeface="Arial (Основной текст)"/>
              </a:rPr>
              <a:t>ақпарат</a:t>
            </a:r>
            <a:endParaRPr lang="ru-RU" sz="1600" b="1" dirty="0">
              <a:latin typeface="Arial (Основной текст)"/>
            </a:endParaRPr>
          </a:p>
          <a:p>
            <a:r>
              <a:rPr lang="ru-RU" sz="1600" dirty="0" err="1">
                <a:latin typeface="Arial (Основной текст)"/>
              </a:rPr>
              <a:t>Табыс</a:t>
            </a:r>
            <a:r>
              <a:rPr lang="ru-RU" sz="1600" dirty="0">
                <a:latin typeface="Arial (Основной текст)"/>
              </a:rPr>
              <a:t> - 320,3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теңге</a:t>
            </a:r>
            <a:r>
              <a:rPr lang="ru-RU" sz="1600" dirty="0">
                <a:latin typeface="Arial (Основной текст)"/>
              </a:rPr>
              <a:t>,</a:t>
            </a:r>
          </a:p>
          <a:p>
            <a:r>
              <a:rPr lang="ru-RU" sz="1600" dirty="0" err="1">
                <a:latin typeface="Arial (Основной текст)"/>
              </a:rPr>
              <a:t>Шығындар</a:t>
            </a:r>
            <a:r>
              <a:rPr lang="ru-RU" sz="1600" dirty="0">
                <a:latin typeface="Arial (Основной текст)"/>
              </a:rPr>
              <a:t> - 6 </a:t>
            </a:r>
            <a:r>
              <a:rPr lang="ru-RU" sz="1600" dirty="0" smtClean="0">
                <a:latin typeface="Arial (Основной текст)"/>
              </a:rPr>
              <a:t>158,9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теңге</a:t>
            </a:r>
            <a:r>
              <a:rPr lang="ru-RU" sz="1600" dirty="0">
                <a:latin typeface="Arial (Основной текст)"/>
              </a:rPr>
              <a:t>.</a:t>
            </a:r>
          </a:p>
          <a:p>
            <a:r>
              <a:rPr lang="ru-RU" sz="1600" dirty="0" err="1">
                <a:latin typeface="Arial (Основной текст)"/>
              </a:rPr>
              <a:t>Залал</a:t>
            </a:r>
            <a:r>
              <a:rPr lang="ru-RU" sz="1600" dirty="0">
                <a:latin typeface="Arial (Основной текст)"/>
              </a:rPr>
              <a:t> - </a:t>
            </a:r>
            <a:r>
              <a:rPr lang="ru-RU" sz="1600">
                <a:latin typeface="Arial (Основной текст)"/>
              </a:rPr>
              <a:t>5 </a:t>
            </a:r>
            <a:r>
              <a:rPr lang="ru-RU" sz="1600" smtClean="0">
                <a:latin typeface="Arial (Основной текст)"/>
              </a:rPr>
              <a:t>838,6 </a:t>
            </a:r>
            <a:r>
              <a:rPr lang="ru-RU" sz="1600" dirty="0" err="1">
                <a:latin typeface="Arial (Основной текст)"/>
              </a:rPr>
              <a:t>мың</a:t>
            </a:r>
            <a:r>
              <a:rPr lang="ru-RU" sz="1600" dirty="0">
                <a:latin typeface="Arial (Основной текст)"/>
              </a:rPr>
              <a:t> </a:t>
            </a:r>
            <a:r>
              <a:rPr lang="ru-RU" sz="1600" dirty="0" err="1">
                <a:latin typeface="Arial (Основной текст)"/>
              </a:rPr>
              <a:t>теңге</a:t>
            </a:r>
            <a:endParaRPr lang="ru-RU" sz="1600" dirty="0">
              <a:latin typeface="Arial (Основной текст)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500730"/>
            <a:ext cx="11410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35000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4188451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err="1"/>
              <a:t>Назарларыңызға</a:t>
            </a:r>
            <a:r>
              <a:rPr lang="ru-RU" dirty="0"/>
              <a:t> </a:t>
            </a:r>
            <a:r>
              <a:rPr lang="ru-RU" dirty="0" err="1"/>
              <a:t>рахмет</a:t>
            </a:r>
            <a:r>
              <a:rPr lang="ru-R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784877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/>
              <a:t>«Алюминий Казахстана» АҚ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станциясы</a:t>
            </a:r>
            <a:r>
              <a:rPr lang="ru-RU" sz="1600" dirty="0"/>
              <a:t> 1964 </a:t>
            </a:r>
            <a:r>
              <a:rPr lang="ru-RU" sz="1600" dirty="0" err="1"/>
              <a:t>жылы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берілді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Белгіленген</a:t>
            </a:r>
            <a:r>
              <a:rPr lang="ru-RU" sz="1600" dirty="0"/>
              <a:t> </a:t>
            </a:r>
            <a:r>
              <a:rPr lang="ru-RU" sz="1600" dirty="0" err="1"/>
              <a:t>қуат</a:t>
            </a:r>
            <a:r>
              <a:rPr lang="ru-RU" sz="1600" dirty="0"/>
              <a:t>:</a:t>
            </a:r>
          </a:p>
          <a:p>
            <a:r>
              <a:rPr lang="ru-RU" sz="1600" dirty="0"/>
              <a:t>Электр - </a:t>
            </a:r>
            <a:r>
              <a:rPr lang="ru-RU" sz="1600" b="1" dirty="0"/>
              <a:t>350 </a:t>
            </a:r>
            <a:r>
              <a:rPr lang="ru-RU" sz="1600" b="1" dirty="0" err="1"/>
              <a:t>МВтЖылу</a:t>
            </a:r>
            <a:r>
              <a:rPr lang="ru-RU" sz="1600" b="1" dirty="0"/>
              <a:t> – 1 182 Гкал / </a:t>
            </a:r>
            <a:r>
              <a:rPr lang="ru-RU" sz="1600" b="1" dirty="0" err="1"/>
              <a:t>сағ</a:t>
            </a:r>
            <a:endParaRPr lang="ru-RU" sz="1600" b="1" dirty="0"/>
          </a:p>
          <a:p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мен </a:t>
            </a:r>
            <a:r>
              <a:rPr lang="ru-RU" sz="1600" dirty="0" err="1"/>
              <a:t>сенімділігінің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, </a:t>
            </a:r>
            <a:r>
              <a:rPr lang="ru-RU" sz="1600" dirty="0" err="1"/>
              <a:t>сондай-ақ</a:t>
            </a:r>
            <a:r>
              <a:rPr lang="ru-RU" sz="1600" dirty="0"/>
              <a:t> «Алюминий Казахстана» АҚ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тиімділігінің</a:t>
            </a:r>
            <a:r>
              <a:rPr lang="ru-RU" sz="1600" dirty="0"/>
              <a:t> </a:t>
            </a:r>
            <a:r>
              <a:rPr lang="ru-RU" sz="1600" dirty="0" err="1"/>
              <a:t>көрсеткіштері</a:t>
            </a:r>
            <a:r>
              <a:rPr lang="ru-RU" sz="1600" dirty="0"/>
              <a:t> </a:t>
            </a:r>
            <a:r>
              <a:rPr lang="ru-RU" sz="1600" dirty="0" err="1"/>
              <a:t>уәкілетті</a:t>
            </a:r>
            <a:r>
              <a:rPr lang="ru-RU" sz="1600" dirty="0"/>
              <a:t> </a:t>
            </a:r>
            <a:r>
              <a:rPr lang="ru-RU" sz="1600" dirty="0" err="1"/>
              <a:t>органмен</a:t>
            </a:r>
            <a:r>
              <a:rPr lang="ru-RU" sz="1600" dirty="0"/>
              <a:t> </a:t>
            </a:r>
            <a:r>
              <a:rPr lang="ru-RU" sz="1600" b="1" dirty="0" err="1"/>
              <a:t>белгіленбеген</a:t>
            </a:r>
            <a:endParaRPr lang="en-US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+mn-lt"/>
              </a:rPr>
              <a:t>«Алюминий Казахстана» АҚ </a:t>
            </a:r>
            <a:r>
              <a:rPr lang="ru-RU" sz="1600" dirty="0" err="1">
                <a:latin typeface="+mn-lt"/>
              </a:rPr>
              <a:t>Қазақстанда</a:t>
            </a:r>
            <a:r>
              <a:rPr lang="ru-RU" sz="1600" dirty="0">
                <a:latin typeface="+mn-lt"/>
              </a:rPr>
              <a:t> алюминий </a:t>
            </a:r>
            <a:r>
              <a:rPr lang="ru-RU" sz="1600" dirty="0" err="1">
                <a:latin typeface="+mn-lt"/>
              </a:rPr>
              <a:t>тотығын</a:t>
            </a:r>
            <a:r>
              <a:rPr lang="ru-RU" sz="1600" dirty="0">
                <a:latin typeface="+mn-lt"/>
              </a:rPr>
              <a:t> (алюминий </a:t>
            </a:r>
            <a:r>
              <a:rPr lang="ru-RU" sz="1600" dirty="0" err="1">
                <a:latin typeface="+mn-lt"/>
              </a:rPr>
              <a:t>өндіруге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арналған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шикізат</a:t>
            </a:r>
            <a:r>
              <a:rPr lang="ru-RU" sz="1600" dirty="0">
                <a:latin typeface="+mn-lt"/>
              </a:rPr>
              <a:t>) </a:t>
            </a:r>
            <a:r>
              <a:rPr lang="ru-RU" sz="1600" dirty="0" err="1">
                <a:latin typeface="+mn-lt"/>
              </a:rPr>
              <a:t>өндіретін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жалғыз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кәсіпорын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сондай-ақ</a:t>
            </a:r>
            <a:r>
              <a:rPr lang="ru-RU" sz="1600" dirty="0">
                <a:latin typeface="+mn-lt"/>
              </a:rPr>
              <a:t> Павлодар </a:t>
            </a:r>
            <a:r>
              <a:rPr lang="ru-RU" sz="1600" dirty="0" err="1">
                <a:latin typeface="+mn-lt"/>
              </a:rPr>
              <a:t>облысының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ірі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жұмыс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берушісі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err="1">
                <a:latin typeface="+mn-lt"/>
              </a:rPr>
              <a:t>Реттелетін</a:t>
            </a:r>
            <a:r>
              <a:rPr lang="ru-RU" sz="1600" u="sng" dirty="0">
                <a:latin typeface="+mn-lt"/>
              </a:rPr>
              <a:t> </a:t>
            </a:r>
            <a:r>
              <a:rPr lang="ru-RU" sz="1600" u="sng" dirty="0" err="1">
                <a:latin typeface="+mn-lt"/>
              </a:rPr>
              <a:t>қызмет</a:t>
            </a:r>
            <a:r>
              <a:rPr lang="ru-RU" sz="1600" u="sng" dirty="0">
                <a:latin typeface="+mn-lt"/>
              </a:rPr>
              <a:t> </a:t>
            </a:r>
            <a:r>
              <a:rPr lang="ru-RU" sz="1600" u="sng" dirty="0" err="1">
                <a:latin typeface="+mn-lt"/>
              </a:rPr>
              <a:t>түрі</a:t>
            </a:r>
            <a:r>
              <a:rPr lang="ru-RU" sz="1600" u="sng" dirty="0">
                <a:latin typeface="+mn-lt"/>
              </a:rPr>
              <a:t> - </a:t>
            </a:r>
            <a:r>
              <a:rPr lang="ru-RU" sz="1600" b="1" u="sng" dirty="0" err="1">
                <a:latin typeface="+mn-lt"/>
              </a:rPr>
              <a:t>жылу</a:t>
            </a:r>
            <a:r>
              <a:rPr lang="ru-RU" sz="1600" b="1" u="sng" dirty="0">
                <a:latin typeface="+mn-lt"/>
              </a:rPr>
              <a:t> </a:t>
            </a:r>
            <a:r>
              <a:rPr lang="ru-RU" sz="1600" b="1" u="sng" dirty="0" err="1">
                <a:latin typeface="+mn-lt"/>
              </a:rPr>
              <a:t>энергиясын</a:t>
            </a:r>
            <a:r>
              <a:rPr lang="ru-RU" sz="1600" b="1" u="sng" dirty="0">
                <a:latin typeface="+mn-lt"/>
              </a:rPr>
              <a:t> </a:t>
            </a:r>
            <a:r>
              <a:rPr lang="ru-RU" sz="1600" b="1" u="sng" dirty="0" err="1">
                <a:latin typeface="+mn-lt"/>
              </a:rPr>
              <a:t>өндіру</a:t>
            </a:r>
            <a:endParaRPr lang="ru-RU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«Алюминий Казахстана» АҚ </a:t>
            </a:r>
            <a:r>
              <a:rPr lang="ru-RU" sz="1600" dirty="0" err="1">
                <a:latin typeface="+mn-lt"/>
              </a:rPr>
              <a:t>жылу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өндіруші</a:t>
            </a:r>
            <a:r>
              <a:rPr lang="ru-RU" sz="1600" dirty="0">
                <a:latin typeface="+mn-lt"/>
              </a:rPr>
              <a:t> филиал - Электр </a:t>
            </a:r>
            <a:r>
              <a:rPr lang="ru-RU" sz="1600" dirty="0" err="1">
                <a:latin typeface="+mn-lt"/>
              </a:rPr>
              <a:t>станциясы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болып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табылады</a:t>
            </a:r>
            <a:r>
              <a:rPr lang="ru-RU" sz="1600" dirty="0">
                <a:latin typeface="+mn-lt"/>
              </a:rPr>
              <a:t>.</a:t>
            </a: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231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5169" y="2424014"/>
            <a:ext cx="8087807" cy="2025748"/>
          </a:xfrm>
        </p:spPr>
        <p:txBody>
          <a:bodyPr vert="horz"/>
          <a:lstStyle/>
          <a:p>
            <a:r>
              <a:rPr lang="ru-RU" sz="3600" dirty="0" err="1"/>
              <a:t>Бекітілген</a:t>
            </a:r>
            <a:r>
              <a:rPr lang="ru-RU" sz="3600" dirty="0"/>
              <a:t> </a:t>
            </a:r>
            <a:r>
              <a:rPr lang="ru-RU" sz="3600" dirty="0" err="1"/>
              <a:t>инвестициялық</a:t>
            </a:r>
            <a:r>
              <a:rPr lang="ru-RU" sz="3600" dirty="0"/>
              <a:t> </a:t>
            </a:r>
            <a:r>
              <a:rPr lang="ru-RU" sz="3600" dirty="0" err="1"/>
              <a:t>бағдарламаның</a:t>
            </a:r>
            <a:r>
              <a:rPr lang="ru-RU" sz="3600" dirty="0"/>
              <a:t> </a:t>
            </a:r>
            <a:r>
              <a:rPr lang="ru-RU" sz="3600" dirty="0" err="1"/>
              <a:t>орындалуы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ақпарат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1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2729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30872"/>
              </p:ext>
            </p:extLst>
          </p:nvPr>
        </p:nvGraphicFramePr>
        <p:xfrm>
          <a:off x="569599" y="994493"/>
          <a:ext cx="10976984" cy="5745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6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1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0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2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264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46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973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р/с№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Реттеліп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көрсетілетін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қызметтерді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ұсынудың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жоспарлы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және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нақты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көлемі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туралы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ақпарат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Пайда</a:t>
                      </a:r>
                      <a:r>
                        <a:rPr lang="ru-RU" sz="1400" u="none" strike="noStrike" dirty="0">
                          <a:effectLst/>
                        </a:rPr>
                        <a:t> мен </a:t>
                      </a:r>
                      <a:r>
                        <a:rPr lang="ru-RU" sz="1400" u="none" strike="noStrike" dirty="0" err="1">
                          <a:effectLst/>
                        </a:rPr>
                        <a:t>залал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туралы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есеп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Реттелетін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қызметтердің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атауы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және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көрсетілетін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аумақ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Іс-шаралардың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атауы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Өлшем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бірлігі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Табиғи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көрсеткіштердегі</a:t>
                      </a:r>
                      <a:r>
                        <a:rPr lang="ru-RU" sz="1400" u="none" strike="noStrike" dirty="0">
                          <a:effectLst/>
                        </a:rPr>
                        <a:t> саны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шеңберінде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кезеңі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8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оспар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4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жылу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энергиясын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өндіру</a:t>
                      </a:r>
                      <a:r>
                        <a:rPr lang="ru-RU" sz="1400" u="none" strike="noStrike" dirty="0">
                          <a:effectLst/>
                        </a:rPr>
                        <a:t>, Павлодар қ.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2023 </a:t>
                      </a:r>
                      <a:r>
                        <a:rPr lang="ru-RU" sz="1400" u="none" strike="noStrike" dirty="0" err="1">
                          <a:effectLst/>
                        </a:rPr>
                        <a:t>жыл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9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 </a:t>
                      </a:r>
                      <a:r>
                        <a:rPr lang="en-US" sz="1400" u="none" strike="noStrike" dirty="0">
                          <a:effectLst/>
                        </a:rPr>
                        <a:t>318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711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мың</a:t>
                      </a:r>
                      <a:r>
                        <a:rPr lang="ru-RU" sz="1400" u="none" strike="noStrike" dirty="0">
                          <a:effectLst/>
                        </a:rPr>
                        <a:t> тенге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02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Көрсетілген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реттеліп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көрсетілетін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қызметтердің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көлемі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мың</a:t>
                      </a:r>
                      <a:r>
                        <a:rPr lang="ru-RU" sz="1400" u="none" strike="noStrike" dirty="0">
                          <a:effectLst/>
                        </a:rPr>
                        <a:t> Гкал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1 341,939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1 4</a:t>
                      </a:r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r>
                        <a:rPr lang="ru-RU" sz="1400" u="none" strike="noStrike" dirty="0">
                          <a:effectLst/>
                        </a:rPr>
                        <a:t>3,</a:t>
                      </a:r>
                      <a:r>
                        <a:rPr lang="en-US" sz="1400" u="none" strike="noStrike" dirty="0">
                          <a:effectLst/>
                        </a:rPr>
                        <a:t>828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92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Жиыны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8" marR="10618" marT="106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815053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2023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(</a:t>
            </a:r>
            <a:r>
              <a:rPr lang="ru-RU" dirty="0" err="1"/>
              <a:t>жалғасы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83872"/>
              </p:ext>
            </p:extLst>
          </p:nvPr>
        </p:nvGraphicFramePr>
        <p:xfrm>
          <a:off x="569599" y="1637477"/>
          <a:ext cx="11039950" cy="3579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5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3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39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1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261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9776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Іс-шаралардың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атауы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бағдарламаның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сомасы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мың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теңге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бағдарламаны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қаржыландырудың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нақты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шарттары</a:t>
                      </a:r>
                      <a:r>
                        <a:rPr lang="ru-RU" sz="1400" u="none" strike="noStrike" dirty="0">
                          <a:effectLst/>
                        </a:rPr>
                        <a:t> мен </a:t>
                      </a:r>
                      <a:r>
                        <a:rPr lang="ru-RU" sz="1400" u="none" strike="noStrike" dirty="0" err="1">
                          <a:effectLst/>
                        </a:rPr>
                        <a:t>мөлшері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туралы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ақпарат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мың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теңге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Жоспар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Ауытқу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Ауытқу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себептері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меншікті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қаражат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Қарыз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қаражаты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Бюджет </a:t>
                      </a:r>
                      <a:r>
                        <a:rPr lang="ru-RU" sz="1400" u="none" strike="noStrike" dirty="0" err="1">
                          <a:effectLst/>
                        </a:rPr>
                        <a:t>қаражаты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Амортизация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Пайда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353 808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456 285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102 477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err="1" smtClean="0">
                          <a:effectLst/>
                        </a:rPr>
                        <a:t>өткізілген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сатып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алу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рәсімдерінің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нәтижелері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бойынша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394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400</a:t>
                      </a:r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48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408 801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432 587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23 786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Жиыны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48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762 609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888 872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1148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126 263</a:t>
                      </a: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394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15" marR="10415" marT="1041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4984" y="5817035"/>
            <a:ext cx="6919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тарифтік</a:t>
            </a:r>
            <a:r>
              <a:rPr lang="ru-RU" sz="1400" dirty="0"/>
              <a:t> </a:t>
            </a:r>
            <a:r>
              <a:rPr lang="ru-RU" sz="1400" dirty="0" err="1"/>
              <a:t>сметада</a:t>
            </a:r>
            <a:r>
              <a:rPr lang="ru-RU" sz="1400" dirty="0"/>
              <a:t> </a:t>
            </a:r>
            <a:r>
              <a:rPr lang="ru-RU" sz="1400" dirty="0" err="1"/>
              <a:t>көзделген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069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29562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2023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(</a:t>
            </a:r>
            <a:r>
              <a:rPr lang="ru-RU" dirty="0" err="1"/>
              <a:t>жалғасы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31579"/>
              </p:ext>
            </p:extLst>
          </p:nvPr>
        </p:nvGraphicFramePr>
        <p:xfrm>
          <a:off x="317499" y="972155"/>
          <a:ext cx="11444652" cy="6412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6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8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11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0225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036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8088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Іс-шаралардың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атауы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бағдарламаны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орындаудың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нақты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көрсеткіштерін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бағдарламада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көрсеткіштермен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салыстыру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туралы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ақпарат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бағдарламада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қол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жеткізілген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нақты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көрсеткіштердің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көрсеткіштерден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ауытқу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себептерін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түсіндіру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Көрсетілетін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реттеліп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көрсетілетін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қызметтердің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сапасы</a:t>
                      </a:r>
                      <a:r>
                        <a:rPr lang="ru-RU" sz="1400" u="none" strike="noStrike" dirty="0">
                          <a:effectLst/>
                        </a:rPr>
                        <a:t> мен </a:t>
                      </a:r>
                      <a:r>
                        <a:rPr lang="ru-RU" sz="1400" u="none" strike="noStrike" dirty="0" err="1">
                          <a:effectLst/>
                        </a:rPr>
                        <a:t>сенімділігін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және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қызметтің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тиімділігін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арттыруды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бағалау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4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бағдарламаға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байланысты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шикізат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материалдар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отын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энергия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шығынын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заттай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мәнде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төмендету</a:t>
                      </a:r>
                      <a:endParaRPr lang="ru-RU" sz="14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бағдарламаға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іске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асыру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жылдары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бойынша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негізгі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қорлардың</a:t>
                      </a:r>
                      <a:r>
                        <a:rPr lang="ru-RU" sz="1400" u="none" strike="noStrike" dirty="0">
                          <a:effectLst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</a:rPr>
                        <a:t>активтердің</a:t>
                      </a:r>
                      <a:r>
                        <a:rPr lang="ru-RU" sz="1400" u="none" strike="noStrike" dirty="0">
                          <a:effectLst/>
                        </a:rPr>
                        <a:t>) </a:t>
                      </a:r>
                      <a:r>
                        <a:rPr lang="ru-RU" sz="1400" u="none" strike="noStrike" dirty="0" err="1">
                          <a:effectLst/>
                        </a:rPr>
                        <a:t>тозуын</a:t>
                      </a:r>
                      <a:r>
                        <a:rPr lang="ru-RU" sz="1400" u="none" strike="noStrike" dirty="0">
                          <a:effectLst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</a:rPr>
                        <a:t>физикалық</a:t>
                      </a:r>
                      <a:r>
                        <a:rPr lang="ru-RU" sz="1400" u="none" strike="noStrike" dirty="0">
                          <a:effectLst/>
                        </a:rPr>
                        <a:t>) </a:t>
                      </a:r>
                      <a:r>
                        <a:rPr lang="ru-RU" sz="1400" u="none" strike="noStrike" dirty="0" err="1">
                          <a:effectLst/>
                        </a:rPr>
                        <a:t>төмендету</a:t>
                      </a:r>
                      <a:r>
                        <a:rPr lang="ru-RU" sz="1400" u="none" strike="noStrike" dirty="0">
                          <a:effectLst/>
                        </a:rPr>
                        <a:t>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бағдарламаға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іске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асыру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жылдары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бойынша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шығындарды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азайту</a:t>
                      </a:r>
                      <a:r>
                        <a:rPr lang="ru-RU" sz="1400" u="none" strike="noStrike" dirty="0">
                          <a:effectLst/>
                        </a:rPr>
                        <a:t>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бағдарламаға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іске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асыру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жылдары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бойынша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апаттылықты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төмендету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өткен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ағымдағы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өткен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ағымдағы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жоспар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өткен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ағымдағы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жылдың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фактісі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Ауытқулар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жоқ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инвестициялық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бағдарламаның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орындалуы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жабдықтың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сенімділігін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арттыруды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қамтамасыз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етті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7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қазандықты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кеңейтілген-ағымдағы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жөндеу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34" marR="11234" marT="112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7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024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5169" y="2424014"/>
            <a:ext cx="8087807" cy="2025748"/>
          </a:xfrm>
        </p:spPr>
        <p:txBody>
          <a:bodyPr vert="horz"/>
          <a:lstStyle/>
          <a:p>
            <a:r>
              <a:rPr lang="ru-RU" sz="3600" dirty="0" err="1"/>
              <a:t>Бекітілген</a:t>
            </a:r>
            <a:r>
              <a:rPr lang="ru-RU" sz="3600" dirty="0"/>
              <a:t> </a:t>
            </a:r>
            <a:r>
              <a:rPr lang="ru-RU" sz="3600" dirty="0" err="1"/>
              <a:t>тарифтік</a:t>
            </a:r>
            <a:r>
              <a:rPr lang="ru-RU" sz="3600" dirty="0"/>
              <a:t> </a:t>
            </a:r>
            <a:r>
              <a:rPr lang="ru-RU" sz="3600" dirty="0" err="1"/>
              <a:t>сметаның</a:t>
            </a:r>
            <a:r>
              <a:rPr lang="ru-RU" sz="3600" dirty="0"/>
              <a:t> </a:t>
            </a:r>
            <a:r>
              <a:rPr lang="ru-RU" sz="3600" dirty="0" err="1"/>
              <a:t>бап</a:t>
            </a:r>
            <a:r>
              <a:rPr lang="ru-RU" sz="3600" dirty="0"/>
              <a:t> </a:t>
            </a:r>
            <a:r>
              <a:rPr lang="ru-RU" sz="3600" dirty="0" err="1"/>
              <a:t>бойынша</a:t>
            </a:r>
            <a:r>
              <a:rPr lang="ru-RU" sz="3600" dirty="0"/>
              <a:t> </a:t>
            </a:r>
            <a:r>
              <a:rPr lang="ru-RU" sz="3600" dirty="0" err="1"/>
              <a:t>орындалуы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ақпарат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2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294689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1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64644"/>
              </p:ext>
            </p:extLst>
          </p:nvPr>
        </p:nvGraphicFramePr>
        <p:xfrm>
          <a:off x="178847" y="730431"/>
          <a:ext cx="11581991" cy="656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0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7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80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23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134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087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/с №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</a:rPr>
                        <a:t> смета </a:t>
                      </a:r>
                      <a:r>
                        <a:rPr lang="ru-RU" sz="1200" b="1" u="none" strike="noStrike" dirty="0" err="1">
                          <a:effectLst/>
                        </a:rPr>
                        <a:t>көрсеткіштерінің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лшем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бірлігі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Бекітілген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сметада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көзделген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Тарифтік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сметаның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қалыптасқан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+mn-lt"/>
                        </a:rPr>
                        <a:t>көрсеткіштері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</a:rPr>
                        <a:t>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Ауытқу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себептері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6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</a:rPr>
                        <a:t>Тауарларды өндіруге және қызмет көрсетуге арналған шығындар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1 704 408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3 191 304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87,2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</a:rPr>
                        <a:t>Материалдық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шығындар</a:t>
                      </a:r>
                      <a:r>
                        <a:rPr lang="ru-RU" sz="1200" b="1" u="none" strike="noStrike" dirty="0">
                          <a:effectLst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1 064 083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1 881 952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4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шикізат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материалдар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65 331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өткізілген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сатып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алу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рәсімдерінің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нәтижелері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бойынша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технологиялық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мақсаттарға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арналған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отын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1</a:t>
                      </a:r>
                      <a:r>
                        <a:rPr lang="ru-RU" sz="1200" u="none" strike="noStrike" baseline="0" dirty="0">
                          <a:effectLst/>
                        </a:rPr>
                        <a:t> 013 225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7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өмір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980 924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1 721</a:t>
                      </a:r>
                      <a:r>
                        <a:rPr lang="ru-RU" sz="1200" u="none" strike="noStrike" baseline="0" dirty="0">
                          <a:effectLst/>
                        </a:rPr>
                        <a:t> 295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Жасалған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шартқа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сәйкес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құнның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мазут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32 301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67 696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err="1">
                          <a:effectLst/>
                        </a:rPr>
                        <a:t>Жасалған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шартқа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сәйкес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құнның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1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энергия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5 858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27 630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371,7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Шаруашылық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қажеттіліктер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үшін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жылу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және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электр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энергиясының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көлемі</a:t>
                      </a:r>
                      <a:r>
                        <a:rPr lang="ru-RU" sz="1200" u="none" strike="noStrike" dirty="0">
                          <a:effectLst/>
                        </a:rPr>
                        <a:t> мен </a:t>
                      </a:r>
                      <a:r>
                        <a:rPr lang="ru-RU" sz="1200" u="none" strike="noStrike" dirty="0" err="1">
                          <a:effectLst/>
                        </a:rPr>
                        <a:t>өзіндік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құнының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</a:rPr>
                        <a:t>Еңбекақы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төлеу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шығындары</a:t>
                      </a:r>
                      <a:r>
                        <a:rPr lang="ru-RU" sz="1200" b="1" u="none" strike="noStrike" dirty="0">
                          <a:effectLst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</a:t>
                      </a:r>
                      <a:r>
                        <a:rPr lang="ru-RU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161 317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21</a:t>
                      </a:r>
                      <a:r>
                        <a:rPr lang="ru-RU" sz="1200" b="1" u="none" strike="noStrike" dirty="0">
                          <a:effectLst/>
                        </a:rPr>
                        <a:t>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оның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ішінде</a:t>
                      </a:r>
                      <a:r>
                        <a:rPr lang="ru-RU" sz="1200" u="none" strike="noStrike" dirty="0">
                          <a:effectLst/>
                        </a:rPr>
                        <a:t>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83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жалақы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әлеуметтік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салық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әлеуметтік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аударымдар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</a:rPr>
                        <a:t>медициналық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сақтандыру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205,0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ОППВ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4 123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86,1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>
                          <a:effectLst/>
                        </a:rPr>
                        <a:t>Жалақының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өсуіне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байланысты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шығындардың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өсуі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356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err="1">
                          <a:effectLst/>
                        </a:rPr>
                        <a:t>Амортизациялық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аударымдар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</a:rPr>
                        <a:t>мың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теңге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394</a:t>
                      </a:r>
                      <a:r>
                        <a:rPr lang="ru-RU" sz="1200" b="1" u="none" strike="noStrike" baseline="0" dirty="0">
                          <a:effectLst/>
                        </a:rPr>
                        <a:t> 400</a:t>
                      </a:r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517 764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Объектілерді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пайдалануға</a:t>
                      </a:r>
                      <a:r>
                        <a:rPr lang="ru-RU" sz="1200" u="none" strike="noStrike" dirty="0">
                          <a:effectLst/>
                        </a:rPr>
                        <a:t> беру </a:t>
                      </a:r>
                      <a:r>
                        <a:rPr lang="ru-RU" sz="1200" u="none" strike="noStrike" dirty="0" err="1">
                          <a:effectLst/>
                        </a:rPr>
                        <a:t>кестесін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өзгерту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0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BC&quot; g=&quot;BC&quot; b=&quot;BC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I3b.5ksB7Q.wuJSOApg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dWiGkDo9vUx5XSgex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31Z6zfKVEcIxb3A6.U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K0zytRzmdeW2F1_QAVS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mxPbJPD3fLu4460CyHG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ejWDFI8mfza_wURPs3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34vkPLletJvdJRfRDz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0W5RjjwkdWwjRc0sO4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lShXw8.jLNC_4BXZIL1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06y4.Ad30Bs2LEcXT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SvRSkdmyxCVd0pWR88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juxtOnywG0HOFYH8xt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4gz6869B6lhggOSGWG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hdz28rMiPO6dbCafQ0a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cHgLcw3ie0r.fzGLvjw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AWMsGCqXFubHEhbBhm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Wsa.IBIxJ_2xswy1tOl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S869Xw8lsEwxvu1P0.q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g3K3QXDfhGp4RK4TPES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P1PGaoWuIvbD6YYmlx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spRBAAT2yqKnbvL_AX.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91rshYaSXvnI9JGjjiN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KF7cQRNTXsRU5AcYEP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7OChGVhVBxQR2ZbDkl9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37EC3-40D3-4C8E-B92A-61C80E82514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3719</TotalTime>
  <Words>2243</Words>
  <Application>Microsoft Office PowerPoint</Application>
  <PresentationFormat>Широкоэкранный</PresentationFormat>
  <Paragraphs>707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(Основной текст)</vt:lpstr>
      <vt:lpstr>Calibri</vt:lpstr>
      <vt:lpstr>Times New Roman</vt:lpstr>
      <vt:lpstr>Wingdings</vt:lpstr>
      <vt:lpstr>Blank</vt:lpstr>
      <vt:lpstr>ERG</vt:lpstr>
      <vt:lpstr>Слайд think-cell</vt:lpstr>
      <vt:lpstr>Лист</vt:lpstr>
      <vt:lpstr>Презентация PowerPoint</vt:lpstr>
      <vt:lpstr>Табиғи монополия субъектісі туралы жалпы ақпарат</vt:lpstr>
      <vt:lpstr>Жалпы ақпарат</vt:lpstr>
      <vt:lpstr>Бекітілген инвестициялық бағдарламаның орындалуы туралы ақпарат</vt:lpstr>
      <vt:lpstr>2023 жылға бекітілген инвестициялық бағдарламаның орындалуы туралы ақпарат</vt:lpstr>
      <vt:lpstr>Бекітілген инвестициялық бағдарламаның 2023 жылға орындалуы туралы ақпарат (жалғасы)</vt:lpstr>
      <vt:lpstr>Бекітілген инвестициялық бағдарламаның 2023 жылға орындалуы туралы ақпарат (жалғасы)</vt:lpstr>
      <vt:lpstr>Бекітілген тарифтік сметаның бап бойынша орындалуы туралы ақпарат</vt:lpstr>
      <vt:lpstr>2023 жылдың қорытындысы бойынша бекітілген тарифтік сметаның бап бойынша орындалуы туралы ақпарат</vt:lpstr>
      <vt:lpstr>2023 жылдың қорытындысы бойынша бекітілген тарифтік сметаның бап бойынша орындалуы туралы ақпарат</vt:lpstr>
      <vt:lpstr>2023 жылдың қорытындысы бойынша бекітілген тарифтік сметаның бап бойынша орындалуы туралы ақпарат</vt:lpstr>
      <vt:lpstr>2023 жылдың қорытындысы бойынша бекітілген тарифтік сметаның бап бойынша орындалуы туралы ақпарат</vt:lpstr>
      <vt:lpstr>Реттелетін қызметтердің сапа, сенімділік көрсеткіштерінің сақталуы және «Алюминий Казахстана» АҚ қызметінің тиімділік көрсеткіштеріне қол жеткізу туралы ақпарат</vt:lpstr>
      <vt:lpstr>Реттелетін қызметтердің сапасы мен сенімділігі көрсеткіштерінің сақталуы туралы;  «Алюминий Казахстана» АҚ қызметінің тиімділік көрсеткіштеріне қол жеткізу туралы ақпарат</vt:lpstr>
      <vt:lpstr>Презентация PowerPoint</vt:lpstr>
      <vt:lpstr>«Алюминий Казахстана» АҚ қызметінің негізгі қаржылық-экономикалық көрсеткіштері туралы ақпарат</vt:lpstr>
      <vt:lpstr>Реттелетін қызмет (жылу энергиясын өндіру) бойынша «Алюминий Казахстана» АҚ қызметінің негізгі қаржы-экономикалық көрсеткіштері туралы ақпарат</vt:lpstr>
      <vt:lpstr>Көрсетілген реттеліп көрсетілетін қызметтердің көлемі туралы ақпарат</vt:lpstr>
      <vt:lpstr>Реттеліп көрсетілетін қызметтерді тұтынушылармен жүргізілетін жұмыс туралы ақпарат</vt:lpstr>
      <vt:lpstr>Реттеліп көрсетілетін қызметтерді тұтынушылармен жүргізілетін жұмыс туралы ақпарат</vt:lpstr>
      <vt:lpstr>Қызмет перспективалары (даму жоспарлары), оның ішінде тарифтердің ықтимал өзгерістері туралы ақпарат</vt:lpstr>
      <vt:lpstr>Қызмет перспективалары (даму жоспарлары), оның ішінде тарифтердің ықтимал өзгерістері туралы ақпарат</vt:lpstr>
      <vt:lpstr>2023 жылдың қорытындысы бойынша кірме жолдардың көрсетілетін қызметтері (қуаты аз) туралы ақпарат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233</cp:revision>
  <cp:lastPrinted>2016-09-02T06:24:06Z</cp:lastPrinted>
  <dcterms:created xsi:type="dcterms:W3CDTF">2016-09-22T11:35:24Z</dcterms:created>
  <dcterms:modified xsi:type="dcterms:W3CDTF">2024-05-02T12:35:31Z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